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10" r:id="rId2"/>
  </p:sldMasterIdLst>
  <p:notesMasterIdLst>
    <p:notesMasterId r:id="rId20"/>
  </p:notesMasterIdLst>
  <p:handoutMasterIdLst>
    <p:handoutMasterId r:id="rId21"/>
  </p:handoutMasterIdLst>
  <p:sldIdLst>
    <p:sldId id="782" r:id="rId3"/>
    <p:sldId id="783" r:id="rId4"/>
    <p:sldId id="784" r:id="rId5"/>
    <p:sldId id="760" r:id="rId6"/>
    <p:sldId id="809" r:id="rId7"/>
    <p:sldId id="810" r:id="rId8"/>
    <p:sldId id="811" r:id="rId9"/>
    <p:sldId id="812" r:id="rId10"/>
    <p:sldId id="814" r:id="rId11"/>
    <p:sldId id="815" r:id="rId12"/>
    <p:sldId id="816" r:id="rId13"/>
    <p:sldId id="817" r:id="rId14"/>
    <p:sldId id="818" r:id="rId15"/>
    <p:sldId id="822" r:id="rId16"/>
    <p:sldId id="823" r:id="rId17"/>
    <p:sldId id="824" r:id="rId18"/>
    <p:sldId id="807" r:id="rId19"/>
  </p:sldIdLst>
  <p:sldSz cx="9144000" cy="6858000" type="screen4x3"/>
  <p:notesSz cx="6805613" cy="9944100"/>
  <p:custDataLst>
    <p:tags r:id="rId22"/>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nnah Clayton" initials="HC" lastIdx="10" clrIdx="6"/>
  <p:cmAuthor id="1" name="Hilton Johnson" initials="HJ" lastIdx="12" clrIdx="0">
    <p:extLst/>
  </p:cmAuthor>
  <p:cmAuthor id="8" name="Christelle de Wit" initials="" lastIdx="5" clrIdx="7"/>
  <p:cmAuthor id="2" name="Alison McCallum" initials="AM" lastIdx="387" clrIdx="1">
    <p:extLst/>
  </p:cmAuthor>
  <p:cmAuthor id="3" name="Natalya Lozovaya" initials="NL" lastIdx="4" clrIdx="2">
    <p:extLst/>
  </p:cmAuthor>
  <p:cmAuthor id="4" name="Christelle de Wit" initials="CdW" lastIdx="1" clrIdx="3"/>
  <p:cmAuthor id="5" name="Dana Frye" initials="DF" lastIdx="7" clrIdx="4"/>
  <p:cmAuthor id="6" name="Hafren Williams" initials="HW" lastIdx="15"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87" autoAdjust="0"/>
    <p:restoredTop sz="81398" autoAdjust="0"/>
  </p:normalViewPr>
  <p:slideViewPr>
    <p:cSldViewPr>
      <p:cViewPr varScale="1">
        <p:scale>
          <a:sx n="91" d="100"/>
          <a:sy n="91" d="100"/>
        </p:scale>
        <p:origin x="-1482" y="-102"/>
      </p:cViewPr>
      <p:guideLst>
        <p:guide orient="horz" pos="2160"/>
        <p:guide pos="2880"/>
      </p:guideLst>
    </p:cSldViewPr>
  </p:slideViewPr>
  <p:outlineViewPr>
    <p:cViewPr>
      <p:scale>
        <a:sx n="33" d="100"/>
        <a:sy n="33" d="100"/>
      </p:scale>
      <p:origin x="0" y="-40536"/>
    </p:cViewPr>
  </p:outlineViewPr>
  <p:notesTextViewPr>
    <p:cViewPr>
      <p:scale>
        <a:sx n="100" d="100"/>
        <a:sy n="100" d="100"/>
      </p:scale>
      <p:origin x="0" y="0"/>
    </p:cViewPr>
  </p:notesTextViewPr>
  <p:sorterViewPr>
    <p:cViewPr>
      <p:scale>
        <a:sx n="200" d="100"/>
        <a:sy n="200" d="100"/>
      </p:scale>
      <p:origin x="0" y="0"/>
    </p:cViewPr>
  </p:sorterViewPr>
  <p:notesViewPr>
    <p:cSldViewPr>
      <p:cViewPr>
        <p:scale>
          <a:sx n="83" d="100"/>
          <a:sy n="83" d="100"/>
        </p:scale>
        <p:origin x="-3198" y="-4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B37C2-D75D-4C0D-880C-135E795C0F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CBEFD0E5-7876-40D6-BA19-499EB037F0A7}">
      <dgm:prSet phldrT="[Text]" custT="1"/>
      <dgm:spPr/>
      <dgm:t>
        <a:bodyPr/>
        <a:lstStyle/>
        <a:p>
          <a:r>
            <a:rPr lang="en-ZA" sz="1500" b="1" dirty="0">
              <a:solidFill>
                <a:schemeClr val="accent3"/>
              </a:solidFill>
            </a:rPr>
            <a:t>In this session we’ll explore:</a:t>
          </a:r>
        </a:p>
      </dgm:t>
    </dgm:pt>
    <dgm:pt modelId="{FD07A7DF-019B-4EF3-914C-B49192ECCA68}" type="parTrans" cxnId="{CB466200-EDAB-4018-AEB7-FB51D912054C}">
      <dgm:prSet/>
      <dgm:spPr/>
      <dgm:t>
        <a:bodyPr/>
        <a:lstStyle/>
        <a:p>
          <a:endParaRPr lang="en-ZA" sz="1500"/>
        </a:p>
      </dgm:t>
    </dgm:pt>
    <dgm:pt modelId="{A40FA4D4-9CEC-4E7F-9B56-5328B9574D7E}" type="sibTrans" cxnId="{CB466200-EDAB-4018-AEB7-FB51D912054C}">
      <dgm:prSet/>
      <dgm:spPr/>
      <dgm:t>
        <a:bodyPr/>
        <a:lstStyle/>
        <a:p>
          <a:endParaRPr lang="en-ZA" sz="1500"/>
        </a:p>
      </dgm:t>
    </dgm:pt>
    <dgm:pt modelId="{19060BA8-E3D9-41EE-8454-D9A7E59D26DD}">
      <dgm:prSet phldrT="[Text]" custT="1"/>
      <dgm:spPr/>
      <dgm:t>
        <a:bodyPr/>
        <a:lstStyle/>
        <a:p>
          <a:pPr rtl="0"/>
          <a:r>
            <a:rPr lang="en-ZA" sz="1500" baseline="0" dirty="0"/>
            <a:t>What is the issue and why is it relevant to business?</a:t>
          </a:r>
          <a:endParaRPr lang="en-ZA" sz="1500" dirty="0"/>
        </a:p>
      </dgm:t>
    </dgm:pt>
    <dgm:pt modelId="{4AF5DE08-458D-4C63-A093-C99521C0826A}" type="parTrans" cxnId="{B7FFB658-C95F-43C0-86E6-93CB15639283}">
      <dgm:prSet/>
      <dgm:spPr/>
      <dgm:t>
        <a:bodyPr/>
        <a:lstStyle/>
        <a:p>
          <a:endParaRPr lang="en-ZA" sz="1500"/>
        </a:p>
      </dgm:t>
    </dgm:pt>
    <dgm:pt modelId="{3EDFFDEC-D166-4E98-A163-4CB17B3C032A}" type="sibTrans" cxnId="{B7FFB658-C95F-43C0-86E6-93CB15639283}">
      <dgm:prSet/>
      <dgm:spPr/>
      <dgm:t>
        <a:bodyPr/>
        <a:lstStyle/>
        <a:p>
          <a:endParaRPr lang="en-ZA" sz="1500"/>
        </a:p>
      </dgm:t>
    </dgm:pt>
    <dgm:pt modelId="{CE214D0D-5633-094B-BB4A-C663AE8993FB}">
      <dgm:prSet phldrT="[Text]" custT="1"/>
      <dgm:spPr/>
      <dgm:t>
        <a:bodyPr/>
        <a:lstStyle/>
        <a:p>
          <a:r>
            <a:rPr lang="en-ZA" sz="1500" dirty="0"/>
            <a:t>What are the risks? </a:t>
          </a:r>
        </a:p>
      </dgm:t>
    </dgm:pt>
    <dgm:pt modelId="{BDFDC569-FDE1-2F44-AB61-7479908FD840}" type="parTrans" cxnId="{7F67CE0F-539B-BD43-A233-0727F8261DAE}">
      <dgm:prSet/>
      <dgm:spPr/>
      <dgm:t>
        <a:bodyPr/>
        <a:lstStyle/>
        <a:p>
          <a:endParaRPr lang="en-US" sz="1500"/>
        </a:p>
      </dgm:t>
    </dgm:pt>
    <dgm:pt modelId="{963E8DAD-FCEC-024E-9C7E-272376D80694}" type="sibTrans" cxnId="{7F67CE0F-539B-BD43-A233-0727F8261DAE}">
      <dgm:prSet/>
      <dgm:spPr/>
      <dgm:t>
        <a:bodyPr/>
        <a:lstStyle/>
        <a:p>
          <a:endParaRPr lang="en-US" sz="1500"/>
        </a:p>
      </dgm:t>
    </dgm:pt>
    <dgm:pt modelId="{D05F41F9-601A-8C41-9EDA-8F6A0221201E}">
      <dgm:prSet phldrT="[Text]" custT="1"/>
      <dgm:spPr/>
      <dgm:t>
        <a:bodyPr/>
        <a:lstStyle/>
        <a:p>
          <a:r>
            <a:rPr lang="en-ZA" sz="1500" dirty="0"/>
            <a:t>What do we need to do to avoid or reduce these risks?</a:t>
          </a:r>
        </a:p>
      </dgm:t>
    </dgm:pt>
    <dgm:pt modelId="{7D69DE04-0B33-7E4E-8463-D0D2934D2F55}" type="parTrans" cxnId="{86DDE020-B48F-6142-A776-2B88910EF54A}">
      <dgm:prSet/>
      <dgm:spPr/>
      <dgm:t>
        <a:bodyPr/>
        <a:lstStyle/>
        <a:p>
          <a:endParaRPr lang="en-US" sz="1500"/>
        </a:p>
      </dgm:t>
    </dgm:pt>
    <dgm:pt modelId="{40BD033A-3FBD-F040-841A-6F20C842406D}" type="sibTrans" cxnId="{86DDE020-B48F-6142-A776-2B88910EF54A}">
      <dgm:prSet/>
      <dgm:spPr/>
      <dgm:t>
        <a:bodyPr/>
        <a:lstStyle/>
        <a:p>
          <a:endParaRPr lang="en-US" sz="1500"/>
        </a:p>
      </dgm:t>
    </dgm:pt>
    <dgm:pt modelId="{E4478907-30EA-A248-844C-6C26EEB76516}">
      <dgm:prSet phldrT="[Text]" custT="1"/>
      <dgm:spPr/>
      <dgm:t>
        <a:bodyPr/>
        <a:lstStyle/>
        <a:p>
          <a:r>
            <a:rPr lang="en-ZA" sz="1500" dirty="0"/>
            <a:t>What is required from management? </a:t>
          </a:r>
        </a:p>
      </dgm:t>
    </dgm:pt>
    <dgm:pt modelId="{761244EC-EF4C-1243-8F58-C7B2F13E0E23}" type="parTrans" cxnId="{06819CA9-95BF-C741-B965-33B53C7E72BA}">
      <dgm:prSet/>
      <dgm:spPr/>
      <dgm:t>
        <a:bodyPr/>
        <a:lstStyle/>
        <a:p>
          <a:endParaRPr lang="en-US" sz="1500"/>
        </a:p>
      </dgm:t>
    </dgm:pt>
    <dgm:pt modelId="{72401899-88F0-6043-A2BD-5B674A7EE631}" type="sibTrans" cxnId="{06819CA9-95BF-C741-B965-33B53C7E72BA}">
      <dgm:prSet/>
      <dgm:spPr/>
      <dgm:t>
        <a:bodyPr/>
        <a:lstStyle/>
        <a:p>
          <a:endParaRPr lang="en-US" sz="1500"/>
        </a:p>
      </dgm:t>
    </dgm:pt>
    <dgm:pt modelId="{B47881BB-6B0A-4FAA-81CD-0F5AE6FE2673}">
      <dgm:prSet phldrT="[Text]" custT="1"/>
      <dgm:spPr/>
      <dgm:t>
        <a:bodyPr/>
        <a:lstStyle/>
        <a:p>
          <a:r>
            <a:rPr lang="en-ZA" sz="1500" dirty="0"/>
            <a:t>What value is added through effective resettlement planning?</a:t>
          </a:r>
        </a:p>
      </dgm:t>
    </dgm:pt>
    <dgm:pt modelId="{D4FC6B8C-50D4-40BD-B3FB-2E93F69C0C82}" type="parTrans" cxnId="{2FDC5AE5-6547-41E3-9B5C-3F606C8C86F2}">
      <dgm:prSet/>
      <dgm:spPr/>
      <dgm:t>
        <a:bodyPr/>
        <a:lstStyle/>
        <a:p>
          <a:endParaRPr lang="en-US"/>
        </a:p>
      </dgm:t>
    </dgm:pt>
    <dgm:pt modelId="{53BD9D75-73C1-4281-800A-923C1956313F}" type="sibTrans" cxnId="{2FDC5AE5-6547-41E3-9B5C-3F606C8C86F2}">
      <dgm:prSet/>
      <dgm:spPr/>
      <dgm:t>
        <a:bodyPr/>
        <a:lstStyle/>
        <a:p>
          <a:endParaRPr lang="en-US"/>
        </a:p>
      </dgm:t>
    </dgm:pt>
    <dgm:pt modelId="{0D023221-6FBF-4E4C-8837-B011BC600FDC}" type="pres">
      <dgm:prSet presAssocID="{EB4B37C2-D75D-4C0D-880C-135E795C0F3D}" presName="vert0" presStyleCnt="0">
        <dgm:presLayoutVars>
          <dgm:dir/>
          <dgm:animOne val="branch"/>
          <dgm:animLvl val="lvl"/>
        </dgm:presLayoutVars>
      </dgm:prSet>
      <dgm:spPr/>
      <dgm:t>
        <a:bodyPr/>
        <a:lstStyle/>
        <a:p>
          <a:endParaRPr lang="en-US"/>
        </a:p>
      </dgm:t>
    </dgm:pt>
    <dgm:pt modelId="{647FB48E-4A03-4449-91E8-42648CB84CDB}" type="pres">
      <dgm:prSet presAssocID="{CBEFD0E5-7876-40D6-BA19-499EB037F0A7}" presName="thickLine" presStyleLbl="alignNode1" presStyleIdx="0" presStyleCnt="1"/>
      <dgm:spPr/>
    </dgm:pt>
    <dgm:pt modelId="{C0D85D9D-A150-42E0-A3FC-85E65A339453}" type="pres">
      <dgm:prSet presAssocID="{CBEFD0E5-7876-40D6-BA19-499EB037F0A7}" presName="horz1" presStyleCnt="0"/>
      <dgm:spPr/>
    </dgm:pt>
    <dgm:pt modelId="{560A5BEC-6E6C-471E-8778-9D17A022F68F}" type="pres">
      <dgm:prSet presAssocID="{CBEFD0E5-7876-40D6-BA19-499EB037F0A7}" presName="tx1" presStyleLbl="revTx" presStyleIdx="0" presStyleCnt="6" custScaleX="144758"/>
      <dgm:spPr/>
      <dgm:t>
        <a:bodyPr/>
        <a:lstStyle/>
        <a:p>
          <a:endParaRPr lang="en-US"/>
        </a:p>
      </dgm:t>
    </dgm:pt>
    <dgm:pt modelId="{2C02CF53-C9E7-4ABD-9312-BBBA3019CFB5}" type="pres">
      <dgm:prSet presAssocID="{CBEFD0E5-7876-40D6-BA19-499EB037F0A7}" presName="vert1" presStyleCnt="0"/>
      <dgm:spPr/>
    </dgm:pt>
    <dgm:pt modelId="{DDD330F2-7E45-4E93-B207-4BFACFF30EF3}" type="pres">
      <dgm:prSet presAssocID="{19060BA8-E3D9-41EE-8454-D9A7E59D26DD}" presName="vertSpace2a" presStyleCnt="0"/>
      <dgm:spPr/>
    </dgm:pt>
    <dgm:pt modelId="{96382C2A-944F-4DD5-87A7-7A52D114BB9A}" type="pres">
      <dgm:prSet presAssocID="{19060BA8-E3D9-41EE-8454-D9A7E59D26DD}" presName="horz2" presStyleCnt="0"/>
      <dgm:spPr/>
    </dgm:pt>
    <dgm:pt modelId="{A151E1B6-BEB0-48D3-B2E6-650B520A4B64}" type="pres">
      <dgm:prSet presAssocID="{19060BA8-E3D9-41EE-8454-D9A7E59D26DD}" presName="horzSpace2" presStyleCnt="0"/>
      <dgm:spPr/>
    </dgm:pt>
    <dgm:pt modelId="{7F3FEA02-EBA5-420D-BA07-7ACDEA13FB4B}" type="pres">
      <dgm:prSet presAssocID="{19060BA8-E3D9-41EE-8454-D9A7E59D26DD}" presName="tx2" presStyleLbl="revTx" presStyleIdx="1" presStyleCnt="6"/>
      <dgm:spPr/>
      <dgm:t>
        <a:bodyPr/>
        <a:lstStyle/>
        <a:p>
          <a:endParaRPr lang="en-US"/>
        </a:p>
      </dgm:t>
    </dgm:pt>
    <dgm:pt modelId="{233E6F07-0C17-4304-837C-C0E5CD6C1E19}" type="pres">
      <dgm:prSet presAssocID="{19060BA8-E3D9-41EE-8454-D9A7E59D26DD}" presName="vert2" presStyleCnt="0"/>
      <dgm:spPr/>
    </dgm:pt>
    <dgm:pt modelId="{AFC703A6-176B-4B51-831E-BE16CCCDDB1E}" type="pres">
      <dgm:prSet presAssocID="{19060BA8-E3D9-41EE-8454-D9A7E59D26DD}" presName="thinLine2b" presStyleLbl="callout" presStyleIdx="0" presStyleCnt="5"/>
      <dgm:spPr/>
    </dgm:pt>
    <dgm:pt modelId="{B984F8D5-815F-4702-9026-103C9DDCEDAC}" type="pres">
      <dgm:prSet presAssocID="{19060BA8-E3D9-41EE-8454-D9A7E59D26DD}" presName="vertSpace2b" presStyleCnt="0"/>
      <dgm:spPr/>
    </dgm:pt>
    <dgm:pt modelId="{FF9A3104-51C8-0E41-BE96-97D49A5F3AAC}" type="pres">
      <dgm:prSet presAssocID="{CE214D0D-5633-094B-BB4A-C663AE8993FB}" presName="horz2" presStyleCnt="0"/>
      <dgm:spPr/>
    </dgm:pt>
    <dgm:pt modelId="{FB10F04E-7B82-3745-AEFC-16DA2AD6D643}" type="pres">
      <dgm:prSet presAssocID="{CE214D0D-5633-094B-BB4A-C663AE8993FB}" presName="horzSpace2" presStyleCnt="0"/>
      <dgm:spPr/>
    </dgm:pt>
    <dgm:pt modelId="{08A0B770-5ADF-D649-9D01-70B5C91BC700}" type="pres">
      <dgm:prSet presAssocID="{CE214D0D-5633-094B-BB4A-C663AE8993FB}" presName="tx2" presStyleLbl="revTx" presStyleIdx="2" presStyleCnt="6"/>
      <dgm:spPr/>
      <dgm:t>
        <a:bodyPr/>
        <a:lstStyle/>
        <a:p>
          <a:endParaRPr lang="en-US"/>
        </a:p>
      </dgm:t>
    </dgm:pt>
    <dgm:pt modelId="{5B83A2B2-7A1B-0A45-9194-F7762A763B3E}" type="pres">
      <dgm:prSet presAssocID="{CE214D0D-5633-094B-BB4A-C663AE8993FB}" presName="vert2" presStyleCnt="0"/>
      <dgm:spPr/>
    </dgm:pt>
    <dgm:pt modelId="{2188CED7-5A62-F94C-85BE-41251D38CFF1}" type="pres">
      <dgm:prSet presAssocID="{CE214D0D-5633-094B-BB4A-C663AE8993FB}" presName="thinLine2b" presStyleLbl="callout" presStyleIdx="1" presStyleCnt="5"/>
      <dgm:spPr/>
    </dgm:pt>
    <dgm:pt modelId="{E24BAA2D-B3EC-E044-A0BF-72243E8D1D79}" type="pres">
      <dgm:prSet presAssocID="{CE214D0D-5633-094B-BB4A-C663AE8993FB}" presName="vertSpace2b" presStyleCnt="0"/>
      <dgm:spPr/>
    </dgm:pt>
    <dgm:pt modelId="{62715C0E-9849-244D-AEBC-A716E743B8C1}" type="pres">
      <dgm:prSet presAssocID="{D05F41F9-601A-8C41-9EDA-8F6A0221201E}" presName="horz2" presStyleCnt="0"/>
      <dgm:spPr/>
    </dgm:pt>
    <dgm:pt modelId="{35D7CE7D-6A54-C84F-AECD-FD4BE10AD02D}" type="pres">
      <dgm:prSet presAssocID="{D05F41F9-601A-8C41-9EDA-8F6A0221201E}" presName="horzSpace2" presStyleCnt="0"/>
      <dgm:spPr/>
    </dgm:pt>
    <dgm:pt modelId="{CD7C48DD-64E0-6C44-BBD6-E2345C210E73}" type="pres">
      <dgm:prSet presAssocID="{D05F41F9-601A-8C41-9EDA-8F6A0221201E}" presName="tx2" presStyleLbl="revTx" presStyleIdx="3" presStyleCnt="6"/>
      <dgm:spPr/>
      <dgm:t>
        <a:bodyPr/>
        <a:lstStyle/>
        <a:p>
          <a:endParaRPr lang="en-US"/>
        </a:p>
      </dgm:t>
    </dgm:pt>
    <dgm:pt modelId="{BF4F43D7-2373-7244-BE34-1A8706C7D5CD}" type="pres">
      <dgm:prSet presAssocID="{D05F41F9-601A-8C41-9EDA-8F6A0221201E}" presName="vert2" presStyleCnt="0"/>
      <dgm:spPr/>
    </dgm:pt>
    <dgm:pt modelId="{117E92C5-2A4C-294B-9530-9F69244C0BA5}" type="pres">
      <dgm:prSet presAssocID="{D05F41F9-601A-8C41-9EDA-8F6A0221201E}" presName="thinLine2b" presStyleLbl="callout" presStyleIdx="2" presStyleCnt="5"/>
      <dgm:spPr/>
    </dgm:pt>
    <dgm:pt modelId="{EDFE32E7-0BAE-D34D-A263-237AA0E897F5}" type="pres">
      <dgm:prSet presAssocID="{D05F41F9-601A-8C41-9EDA-8F6A0221201E}" presName="vertSpace2b" presStyleCnt="0"/>
      <dgm:spPr/>
    </dgm:pt>
    <dgm:pt modelId="{2FBE98AE-122F-9645-ABB9-320E6D35CB2A}" type="pres">
      <dgm:prSet presAssocID="{E4478907-30EA-A248-844C-6C26EEB76516}" presName="horz2" presStyleCnt="0"/>
      <dgm:spPr/>
    </dgm:pt>
    <dgm:pt modelId="{E4067B01-DA8A-4146-84A4-9D0AB9E9D0A6}" type="pres">
      <dgm:prSet presAssocID="{E4478907-30EA-A248-844C-6C26EEB76516}" presName="horzSpace2" presStyleCnt="0"/>
      <dgm:spPr/>
    </dgm:pt>
    <dgm:pt modelId="{78257368-53A0-204D-9788-767BC1BBB35A}" type="pres">
      <dgm:prSet presAssocID="{E4478907-30EA-A248-844C-6C26EEB76516}" presName="tx2" presStyleLbl="revTx" presStyleIdx="4" presStyleCnt="6"/>
      <dgm:spPr/>
      <dgm:t>
        <a:bodyPr/>
        <a:lstStyle/>
        <a:p>
          <a:endParaRPr lang="en-US"/>
        </a:p>
      </dgm:t>
    </dgm:pt>
    <dgm:pt modelId="{6CF6A6C8-031B-CC42-9684-3AAD8E237236}" type="pres">
      <dgm:prSet presAssocID="{E4478907-30EA-A248-844C-6C26EEB76516}" presName="vert2" presStyleCnt="0"/>
      <dgm:spPr/>
    </dgm:pt>
    <dgm:pt modelId="{1A881BB7-A061-E546-A80D-F5389635938D}" type="pres">
      <dgm:prSet presAssocID="{E4478907-30EA-A248-844C-6C26EEB76516}" presName="thinLine2b" presStyleLbl="callout" presStyleIdx="3" presStyleCnt="5"/>
      <dgm:spPr/>
    </dgm:pt>
    <dgm:pt modelId="{E3B33798-4C68-4A4E-848F-96B261E20472}" type="pres">
      <dgm:prSet presAssocID="{E4478907-30EA-A248-844C-6C26EEB76516}" presName="vertSpace2b" presStyleCnt="0"/>
      <dgm:spPr/>
    </dgm:pt>
    <dgm:pt modelId="{A921F97E-71C2-4078-8906-CECF8BA67D3D}" type="pres">
      <dgm:prSet presAssocID="{B47881BB-6B0A-4FAA-81CD-0F5AE6FE2673}" presName="horz2" presStyleCnt="0"/>
      <dgm:spPr/>
    </dgm:pt>
    <dgm:pt modelId="{3F31E633-7FCC-47B1-8858-F2C1096ACEC9}" type="pres">
      <dgm:prSet presAssocID="{B47881BB-6B0A-4FAA-81CD-0F5AE6FE2673}" presName="horzSpace2" presStyleCnt="0"/>
      <dgm:spPr/>
    </dgm:pt>
    <dgm:pt modelId="{72AD52D6-E262-4D76-8E58-AF40E88F04B8}" type="pres">
      <dgm:prSet presAssocID="{B47881BB-6B0A-4FAA-81CD-0F5AE6FE2673}" presName="tx2" presStyleLbl="revTx" presStyleIdx="5" presStyleCnt="6"/>
      <dgm:spPr/>
      <dgm:t>
        <a:bodyPr/>
        <a:lstStyle/>
        <a:p>
          <a:endParaRPr lang="en-US"/>
        </a:p>
      </dgm:t>
    </dgm:pt>
    <dgm:pt modelId="{214B0FBB-D869-4506-B171-7E7EEA20E0B4}" type="pres">
      <dgm:prSet presAssocID="{B47881BB-6B0A-4FAA-81CD-0F5AE6FE2673}" presName="vert2" presStyleCnt="0"/>
      <dgm:spPr/>
    </dgm:pt>
    <dgm:pt modelId="{CF82C338-A486-4318-AEFD-C519FB49590C}" type="pres">
      <dgm:prSet presAssocID="{B47881BB-6B0A-4FAA-81CD-0F5AE6FE2673}" presName="thinLine2b" presStyleLbl="callout" presStyleIdx="4" presStyleCnt="5"/>
      <dgm:spPr/>
    </dgm:pt>
    <dgm:pt modelId="{78DF7199-B850-4E19-81AE-5F14E03FC2BC}" type="pres">
      <dgm:prSet presAssocID="{B47881BB-6B0A-4FAA-81CD-0F5AE6FE2673}" presName="vertSpace2b" presStyleCnt="0"/>
      <dgm:spPr/>
    </dgm:pt>
  </dgm:ptLst>
  <dgm:cxnLst>
    <dgm:cxn modelId="{8421E8A4-516A-454F-ABE1-16F066CC4425}" type="presOf" srcId="{CE214D0D-5633-094B-BB4A-C663AE8993FB}" destId="{08A0B770-5ADF-D649-9D01-70B5C91BC700}" srcOrd="0" destOrd="0" presId="urn:microsoft.com/office/officeart/2008/layout/LinedList"/>
    <dgm:cxn modelId="{7F67CE0F-539B-BD43-A233-0727F8261DAE}" srcId="{CBEFD0E5-7876-40D6-BA19-499EB037F0A7}" destId="{CE214D0D-5633-094B-BB4A-C663AE8993FB}" srcOrd="1" destOrd="0" parTransId="{BDFDC569-FDE1-2F44-AB61-7479908FD840}" sibTransId="{963E8DAD-FCEC-024E-9C7E-272376D80694}"/>
    <dgm:cxn modelId="{CB466200-EDAB-4018-AEB7-FB51D912054C}" srcId="{EB4B37C2-D75D-4C0D-880C-135E795C0F3D}" destId="{CBEFD0E5-7876-40D6-BA19-499EB037F0A7}" srcOrd="0" destOrd="0" parTransId="{FD07A7DF-019B-4EF3-914C-B49192ECCA68}" sibTransId="{A40FA4D4-9CEC-4E7F-9B56-5328B9574D7E}"/>
    <dgm:cxn modelId="{06819CA9-95BF-C741-B965-33B53C7E72BA}" srcId="{CBEFD0E5-7876-40D6-BA19-499EB037F0A7}" destId="{E4478907-30EA-A248-844C-6C26EEB76516}" srcOrd="3" destOrd="0" parTransId="{761244EC-EF4C-1243-8F58-C7B2F13E0E23}" sibTransId="{72401899-88F0-6043-A2BD-5B674A7EE631}"/>
    <dgm:cxn modelId="{547F253F-CF0E-D24D-B1D4-E87C23468C8E}" type="presOf" srcId="{19060BA8-E3D9-41EE-8454-D9A7E59D26DD}" destId="{7F3FEA02-EBA5-420D-BA07-7ACDEA13FB4B}" srcOrd="0" destOrd="0" presId="urn:microsoft.com/office/officeart/2008/layout/LinedList"/>
    <dgm:cxn modelId="{B1887BF8-577B-40B4-9CD8-D234140EFC4B}" type="presOf" srcId="{B47881BB-6B0A-4FAA-81CD-0F5AE6FE2673}" destId="{72AD52D6-E262-4D76-8E58-AF40E88F04B8}" srcOrd="0" destOrd="0" presId="urn:microsoft.com/office/officeart/2008/layout/LinedList"/>
    <dgm:cxn modelId="{2FDC5AE5-6547-41E3-9B5C-3F606C8C86F2}" srcId="{CBEFD0E5-7876-40D6-BA19-499EB037F0A7}" destId="{B47881BB-6B0A-4FAA-81CD-0F5AE6FE2673}" srcOrd="4" destOrd="0" parTransId="{D4FC6B8C-50D4-40BD-B3FB-2E93F69C0C82}" sibTransId="{53BD9D75-73C1-4281-800A-923C1956313F}"/>
    <dgm:cxn modelId="{A5C693EC-BF38-0B4E-8C45-BA3BE32DEE0B}" type="presOf" srcId="{D05F41F9-601A-8C41-9EDA-8F6A0221201E}" destId="{CD7C48DD-64E0-6C44-BBD6-E2345C210E73}" srcOrd="0" destOrd="0" presId="urn:microsoft.com/office/officeart/2008/layout/LinedList"/>
    <dgm:cxn modelId="{331D7610-5671-9144-80DB-4E913537A770}" type="presOf" srcId="{EB4B37C2-D75D-4C0D-880C-135E795C0F3D}" destId="{0D023221-6FBF-4E4C-8837-B011BC600FDC}" srcOrd="0" destOrd="0" presId="urn:microsoft.com/office/officeart/2008/layout/LinedList"/>
    <dgm:cxn modelId="{8C0228D8-D30E-2E42-8A8E-63B81FA2CC49}" type="presOf" srcId="{E4478907-30EA-A248-844C-6C26EEB76516}" destId="{78257368-53A0-204D-9788-767BC1BBB35A}" srcOrd="0" destOrd="0" presId="urn:microsoft.com/office/officeart/2008/layout/LinedList"/>
    <dgm:cxn modelId="{B7FFB658-C95F-43C0-86E6-93CB15639283}" srcId="{CBEFD0E5-7876-40D6-BA19-499EB037F0A7}" destId="{19060BA8-E3D9-41EE-8454-D9A7E59D26DD}" srcOrd="0" destOrd="0" parTransId="{4AF5DE08-458D-4C63-A093-C99521C0826A}" sibTransId="{3EDFFDEC-D166-4E98-A163-4CB17B3C032A}"/>
    <dgm:cxn modelId="{E29A90F4-F300-E44F-BA67-10C9F302B734}" type="presOf" srcId="{CBEFD0E5-7876-40D6-BA19-499EB037F0A7}" destId="{560A5BEC-6E6C-471E-8778-9D17A022F68F}" srcOrd="0" destOrd="0" presId="urn:microsoft.com/office/officeart/2008/layout/LinedList"/>
    <dgm:cxn modelId="{86DDE020-B48F-6142-A776-2B88910EF54A}" srcId="{CBEFD0E5-7876-40D6-BA19-499EB037F0A7}" destId="{D05F41F9-601A-8C41-9EDA-8F6A0221201E}" srcOrd="2" destOrd="0" parTransId="{7D69DE04-0B33-7E4E-8463-D0D2934D2F55}" sibTransId="{40BD033A-3FBD-F040-841A-6F20C842406D}"/>
    <dgm:cxn modelId="{EAAE902E-4760-3048-9CDD-9FF491B2078F}" type="presParOf" srcId="{0D023221-6FBF-4E4C-8837-B011BC600FDC}" destId="{647FB48E-4A03-4449-91E8-42648CB84CDB}" srcOrd="0" destOrd="0" presId="urn:microsoft.com/office/officeart/2008/layout/LinedList"/>
    <dgm:cxn modelId="{F33FFB13-53F5-E647-9AE2-0D7D6D8F0344}" type="presParOf" srcId="{0D023221-6FBF-4E4C-8837-B011BC600FDC}" destId="{C0D85D9D-A150-42E0-A3FC-85E65A339453}" srcOrd="1" destOrd="0" presId="urn:microsoft.com/office/officeart/2008/layout/LinedList"/>
    <dgm:cxn modelId="{38F0ACEF-C286-734A-A7F9-6E34221EE78F}" type="presParOf" srcId="{C0D85D9D-A150-42E0-A3FC-85E65A339453}" destId="{560A5BEC-6E6C-471E-8778-9D17A022F68F}" srcOrd="0" destOrd="0" presId="urn:microsoft.com/office/officeart/2008/layout/LinedList"/>
    <dgm:cxn modelId="{8D885006-E867-AE46-B977-34D273EEC511}" type="presParOf" srcId="{C0D85D9D-A150-42E0-A3FC-85E65A339453}" destId="{2C02CF53-C9E7-4ABD-9312-BBBA3019CFB5}" srcOrd="1" destOrd="0" presId="urn:microsoft.com/office/officeart/2008/layout/LinedList"/>
    <dgm:cxn modelId="{AE6E58B5-DEB7-4844-9C1D-7AA09D6DD44C}" type="presParOf" srcId="{2C02CF53-C9E7-4ABD-9312-BBBA3019CFB5}" destId="{DDD330F2-7E45-4E93-B207-4BFACFF30EF3}" srcOrd="0" destOrd="0" presId="urn:microsoft.com/office/officeart/2008/layout/LinedList"/>
    <dgm:cxn modelId="{EB0275F5-8EFC-A649-931E-189B23BF3BFC}" type="presParOf" srcId="{2C02CF53-C9E7-4ABD-9312-BBBA3019CFB5}" destId="{96382C2A-944F-4DD5-87A7-7A52D114BB9A}" srcOrd="1" destOrd="0" presId="urn:microsoft.com/office/officeart/2008/layout/LinedList"/>
    <dgm:cxn modelId="{2D48F13F-F878-A042-9171-465B05848A0A}" type="presParOf" srcId="{96382C2A-944F-4DD5-87A7-7A52D114BB9A}" destId="{A151E1B6-BEB0-48D3-B2E6-650B520A4B64}" srcOrd="0" destOrd="0" presId="urn:microsoft.com/office/officeart/2008/layout/LinedList"/>
    <dgm:cxn modelId="{1324464C-766C-D740-945E-C258CC8D7978}" type="presParOf" srcId="{96382C2A-944F-4DD5-87A7-7A52D114BB9A}" destId="{7F3FEA02-EBA5-420D-BA07-7ACDEA13FB4B}" srcOrd="1" destOrd="0" presId="urn:microsoft.com/office/officeart/2008/layout/LinedList"/>
    <dgm:cxn modelId="{01E666D2-238F-DE4D-BBBC-AE54F5A9F0D7}" type="presParOf" srcId="{96382C2A-944F-4DD5-87A7-7A52D114BB9A}" destId="{233E6F07-0C17-4304-837C-C0E5CD6C1E19}" srcOrd="2" destOrd="0" presId="urn:microsoft.com/office/officeart/2008/layout/LinedList"/>
    <dgm:cxn modelId="{610753C5-4906-6A4F-B91B-F29C0328693C}" type="presParOf" srcId="{2C02CF53-C9E7-4ABD-9312-BBBA3019CFB5}" destId="{AFC703A6-176B-4B51-831E-BE16CCCDDB1E}" srcOrd="2" destOrd="0" presId="urn:microsoft.com/office/officeart/2008/layout/LinedList"/>
    <dgm:cxn modelId="{883ADA34-F1C7-9648-94D7-59035716EE2B}" type="presParOf" srcId="{2C02CF53-C9E7-4ABD-9312-BBBA3019CFB5}" destId="{B984F8D5-815F-4702-9026-103C9DDCEDAC}" srcOrd="3" destOrd="0" presId="urn:microsoft.com/office/officeart/2008/layout/LinedList"/>
    <dgm:cxn modelId="{720813D1-C978-1F45-B107-EB31DFD7058A}" type="presParOf" srcId="{2C02CF53-C9E7-4ABD-9312-BBBA3019CFB5}" destId="{FF9A3104-51C8-0E41-BE96-97D49A5F3AAC}" srcOrd="4" destOrd="0" presId="urn:microsoft.com/office/officeart/2008/layout/LinedList"/>
    <dgm:cxn modelId="{525A68BF-7563-E843-9E32-01D40425E955}" type="presParOf" srcId="{FF9A3104-51C8-0E41-BE96-97D49A5F3AAC}" destId="{FB10F04E-7B82-3745-AEFC-16DA2AD6D643}" srcOrd="0" destOrd="0" presId="urn:microsoft.com/office/officeart/2008/layout/LinedList"/>
    <dgm:cxn modelId="{DB868961-891B-994A-8FB9-91D1F53E3722}" type="presParOf" srcId="{FF9A3104-51C8-0E41-BE96-97D49A5F3AAC}" destId="{08A0B770-5ADF-D649-9D01-70B5C91BC700}" srcOrd="1" destOrd="0" presId="urn:microsoft.com/office/officeart/2008/layout/LinedList"/>
    <dgm:cxn modelId="{1B06157F-E62D-FC44-BB78-8E29C095998B}" type="presParOf" srcId="{FF9A3104-51C8-0E41-BE96-97D49A5F3AAC}" destId="{5B83A2B2-7A1B-0A45-9194-F7762A763B3E}" srcOrd="2" destOrd="0" presId="urn:microsoft.com/office/officeart/2008/layout/LinedList"/>
    <dgm:cxn modelId="{CD00BD14-90E9-7645-9D77-9A1C2B8A5BA6}" type="presParOf" srcId="{2C02CF53-C9E7-4ABD-9312-BBBA3019CFB5}" destId="{2188CED7-5A62-F94C-85BE-41251D38CFF1}" srcOrd="5" destOrd="0" presId="urn:microsoft.com/office/officeart/2008/layout/LinedList"/>
    <dgm:cxn modelId="{0F7F150D-B401-8544-8CE5-F5B31E1EBC93}" type="presParOf" srcId="{2C02CF53-C9E7-4ABD-9312-BBBA3019CFB5}" destId="{E24BAA2D-B3EC-E044-A0BF-72243E8D1D79}" srcOrd="6" destOrd="0" presId="urn:microsoft.com/office/officeart/2008/layout/LinedList"/>
    <dgm:cxn modelId="{C5D6CB57-BFB9-E849-8929-5F5593C2595C}" type="presParOf" srcId="{2C02CF53-C9E7-4ABD-9312-BBBA3019CFB5}" destId="{62715C0E-9849-244D-AEBC-A716E743B8C1}" srcOrd="7" destOrd="0" presId="urn:microsoft.com/office/officeart/2008/layout/LinedList"/>
    <dgm:cxn modelId="{4442C2B6-5BFA-0349-B484-13C942778E57}" type="presParOf" srcId="{62715C0E-9849-244D-AEBC-A716E743B8C1}" destId="{35D7CE7D-6A54-C84F-AECD-FD4BE10AD02D}" srcOrd="0" destOrd="0" presId="urn:microsoft.com/office/officeart/2008/layout/LinedList"/>
    <dgm:cxn modelId="{6A4F0B06-42A9-E640-A442-9D3AAB7683CC}" type="presParOf" srcId="{62715C0E-9849-244D-AEBC-A716E743B8C1}" destId="{CD7C48DD-64E0-6C44-BBD6-E2345C210E73}" srcOrd="1" destOrd="0" presId="urn:microsoft.com/office/officeart/2008/layout/LinedList"/>
    <dgm:cxn modelId="{863A0FC0-E3B9-6B46-8229-92354E8CD6B4}" type="presParOf" srcId="{62715C0E-9849-244D-AEBC-A716E743B8C1}" destId="{BF4F43D7-2373-7244-BE34-1A8706C7D5CD}" srcOrd="2" destOrd="0" presId="urn:microsoft.com/office/officeart/2008/layout/LinedList"/>
    <dgm:cxn modelId="{FA008C9C-6D92-B14A-BB87-1EF02779524F}" type="presParOf" srcId="{2C02CF53-C9E7-4ABD-9312-BBBA3019CFB5}" destId="{117E92C5-2A4C-294B-9530-9F69244C0BA5}" srcOrd="8" destOrd="0" presId="urn:microsoft.com/office/officeart/2008/layout/LinedList"/>
    <dgm:cxn modelId="{6201E3F3-773A-414D-A055-D1C2601D5C95}" type="presParOf" srcId="{2C02CF53-C9E7-4ABD-9312-BBBA3019CFB5}" destId="{EDFE32E7-0BAE-D34D-A263-237AA0E897F5}" srcOrd="9" destOrd="0" presId="urn:microsoft.com/office/officeart/2008/layout/LinedList"/>
    <dgm:cxn modelId="{CEB27873-4A59-CD4D-BCC4-0D88B7D6DB1F}" type="presParOf" srcId="{2C02CF53-C9E7-4ABD-9312-BBBA3019CFB5}" destId="{2FBE98AE-122F-9645-ABB9-320E6D35CB2A}" srcOrd="10" destOrd="0" presId="urn:microsoft.com/office/officeart/2008/layout/LinedList"/>
    <dgm:cxn modelId="{D8937A46-D7D5-2348-AE77-4B056BE5E0DA}" type="presParOf" srcId="{2FBE98AE-122F-9645-ABB9-320E6D35CB2A}" destId="{E4067B01-DA8A-4146-84A4-9D0AB9E9D0A6}" srcOrd="0" destOrd="0" presId="urn:microsoft.com/office/officeart/2008/layout/LinedList"/>
    <dgm:cxn modelId="{8F1A0B2D-9F67-F843-A005-5BDE81A1BCFA}" type="presParOf" srcId="{2FBE98AE-122F-9645-ABB9-320E6D35CB2A}" destId="{78257368-53A0-204D-9788-767BC1BBB35A}" srcOrd="1" destOrd="0" presId="urn:microsoft.com/office/officeart/2008/layout/LinedList"/>
    <dgm:cxn modelId="{541853B2-6AED-9746-8308-44210C439231}" type="presParOf" srcId="{2FBE98AE-122F-9645-ABB9-320E6D35CB2A}" destId="{6CF6A6C8-031B-CC42-9684-3AAD8E237236}" srcOrd="2" destOrd="0" presId="urn:microsoft.com/office/officeart/2008/layout/LinedList"/>
    <dgm:cxn modelId="{4FB18D59-3943-2B47-9A4D-1A8134EBA237}" type="presParOf" srcId="{2C02CF53-C9E7-4ABD-9312-BBBA3019CFB5}" destId="{1A881BB7-A061-E546-A80D-F5389635938D}" srcOrd="11" destOrd="0" presId="urn:microsoft.com/office/officeart/2008/layout/LinedList"/>
    <dgm:cxn modelId="{FE6B9AE1-BE43-8842-82F2-8EB4F8E7C08F}" type="presParOf" srcId="{2C02CF53-C9E7-4ABD-9312-BBBA3019CFB5}" destId="{E3B33798-4C68-4A4E-848F-96B261E20472}" srcOrd="12" destOrd="0" presId="urn:microsoft.com/office/officeart/2008/layout/LinedList"/>
    <dgm:cxn modelId="{E8568205-2B44-4B01-8CDC-0720E70CA182}" type="presParOf" srcId="{2C02CF53-C9E7-4ABD-9312-BBBA3019CFB5}" destId="{A921F97E-71C2-4078-8906-CECF8BA67D3D}" srcOrd="13" destOrd="0" presId="urn:microsoft.com/office/officeart/2008/layout/LinedList"/>
    <dgm:cxn modelId="{CA876BC8-DB41-458C-B0C8-410617EB896A}" type="presParOf" srcId="{A921F97E-71C2-4078-8906-CECF8BA67D3D}" destId="{3F31E633-7FCC-47B1-8858-F2C1096ACEC9}" srcOrd="0" destOrd="0" presId="urn:microsoft.com/office/officeart/2008/layout/LinedList"/>
    <dgm:cxn modelId="{28B5D719-477E-4945-BC4F-9298B78C532D}" type="presParOf" srcId="{A921F97E-71C2-4078-8906-CECF8BA67D3D}" destId="{72AD52D6-E262-4D76-8E58-AF40E88F04B8}" srcOrd="1" destOrd="0" presId="urn:microsoft.com/office/officeart/2008/layout/LinedList"/>
    <dgm:cxn modelId="{5064E6C2-76FC-476F-8653-EC9DA2156E3D}" type="presParOf" srcId="{A921F97E-71C2-4078-8906-CECF8BA67D3D}" destId="{214B0FBB-D869-4506-B171-7E7EEA20E0B4}" srcOrd="2" destOrd="0" presId="urn:microsoft.com/office/officeart/2008/layout/LinedList"/>
    <dgm:cxn modelId="{1FE08261-BF11-498F-863E-8C5B49C468B4}" type="presParOf" srcId="{2C02CF53-C9E7-4ABD-9312-BBBA3019CFB5}" destId="{CF82C338-A486-4318-AEFD-C519FB49590C}" srcOrd="14" destOrd="0" presId="urn:microsoft.com/office/officeart/2008/layout/LinedList"/>
    <dgm:cxn modelId="{57413B92-B060-4C72-AAD0-89A9C98F4525}" type="presParOf" srcId="{2C02CF53-C9E7-4ABD-9312-BBBA3019CFB5}" destId="{78DF7199-B850-4E19-81AE-5F14E03FC2BC}"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6AA29-EDB5-4AD7-902A-8CCB74784C24}" type="doc">
      <dgm:prSet loTypeId="urn:microsoft.com/office/officeart/2005/8/layout/hierarchy5" loCatId="list" qsTypeId="urn:microsoft.com/office/officeart/2005/8/quickstyle/simple1" qsCatId="simple" csTypeId="urn:microsoft.com/office/officeart/2005/8/colors/colorful1" csCatId="colorful" phldr="1"/>
      <dgm:spPr/>
      <dgm:t>
        <a:bodyPr/>
        <a:lstStyle/>
        <a:p>
          <a:endParaRPr lang="en-ZA"/>
        </a:p>
      </dgm:t>
    </dgm:pt>
    <dgm:pt modelId="{6041B1B0-0289-4E65-A768-362C8CD0852E}">
      <dgm:prSet phldrT="[Text]" custT="1"/>
      <dgm:spPr/>
      <dgm:t>
        <a:bodyPr/>
        <a:lstStyle/>
        <a:p>
          <a:r>
            <a:rPr lang="en-ZA" sz="1500" b="1" dirty="0"/>
            <a:t>Resettlement:</a:t>
          </a:r>
          <a:r>
            <a:rPr lang="en-ZA" sz="1500" dirty="0"/>
            <a:t> </a:t>
          </a:r>
          <a:br>
            <a:rPr lang="en-ZA" sz="1500" dirty="0"/>
          </a:br>
          <a:r>
            <a:rPr lang="en-ZA" sz="1500" b="0" i="0" u="none" strike="noStrike" baseline="0" dirty="0">
              <a:latin typeface="Arial" charset="0"/>
              <a:ea typeface="+mn-ea"/>
              <a:cs typeface="+mn-cs"/>
            </a:rPr>
            <a:t>the disruption and displacement of communities </a:t>
          </a:r>
          <a:br>
            <a:rPr lang="en-ZA" sz="1500" b="0" i="0" u="none" strike="noStrike" baseline="0" dirty="0">
              <a:latin typeface="Arial" charset="0"/>
              <a:ea typeface="+mn-ea"/>
              <a:cs typeface="+mn-cs"/>
            </a:rPr>
          </a:br>
          <a:r>
            <a:rPr lang="en-ZA" sz="1500" b="0" i="0" u="none" strike="noStrike" baseline="0" dirty="0">
              <a:latin typeface="Arial" charset="0"/>
              <a:ea typeface="+mn-ea"/>
              <a:cs typeface="+mn-cs"/>
            </a:rPr>
            <a:t>resulting from project-related land acquisition and restrictions on land use</a:t>
          </a:r>
          <a:endParaRPr lang="en-ZA" sz="1500" dirty="0"/>
        </a:p>
      </dgm:t>
    </dgm:pt>
    <dgm:pt modelId="{FE257BEF-FA71-4A84-8156-8C8118E2AA74}" type="parTrans" cxnId="{8B6EE273-5ED1-480F-8E2F-4DE79557FC15}">
      <dgm:prSet/>
      <dgm:spPr/>
      <dgm:t>
        <a:bodyPr/>
        <a:lstStyle/>
        <a:p>
          <a:endParaRPr lang="en-ZA" sz="1500"/>
        </a:p>
      </dgm:t>
    </dgm:pt>
    <dgm:pt modelId="{C6393809-1BEF-4195-89B5-D39A7B091FE6}" type="sibTrans" cxnId="{8B6EE273-5ED1-480F-8E2F-4DE79557FC15}">
      <dgm:prSet/>
      <dgm:spPr/>
      <dgm:t>
        <a:bodyPr/>
        <a:lstStyle/>
        <a:p>
          <a:endParaRPr lang="en-ZA" sz="1500"/>
        </a:p>
      </dgm:t>
    </dgm:pt>
    <dgm:pt modelId="{9BFDABC3-E792-46F1-942D-14E4F83F58B3}">
      <dgm:prSet phldrT="[Text]" custT="1"/>
      <dgm:spPr/>
      <dgm:t>
        <a:bodyPr/>
        <a:lstStyle/>
        <a:p>
          <a:r>
            <a:rPr lang="en-ZA" sz="1500" b="1" i="0" u="none" strike="noStrike" baseline="0" dirty="0">
              <a:latin typeface="Arial" charset="0"/>
              <a:ea typeface="+mn-ea"/>
              <a:cs typeface="+mn-cs"/>
            </a:rPr>
            <a:t>Voluntary or involuntary</a:t>
          </a:r>
          <a:endParaRPr lang="en-ZA" sz="1500" dirty="0"/>
        </a:p>
      </dgm:t>
    </dgm:pt>
    <dgm:pt modelId="{85757569-787B-4840-8885-2A87CC74CF0E}" type="parTrans" cxnId="{93DB9536-BC7D-4D74-8BB1-F20A9FF3F280}">
      <dgm:prSet/>
      <dgm:spPr/>
      <dgm:t>
        <a:bodyPr/>
        <a:lstStyle/>
        <a:p>
          <a:endParaRPr lang="en-ZA" sz="1500"/>
        </a:p>
      </dgm:t>
    </dgm:pt>
    <dgm:pt modelId="{CE0EB3D1-8180-446D-9FF1-71AD2361739F}" type="sibTrans" cxnId="{93DB9536-BC7D-4D74-8BB1-F20A9FF3F280}">
      <dgm:prSet/>
      <dgm:spPr/>
      <dgm:t>
        <a:bodyPr/>
        <a:lstStyle/>
        <a:p>
          <a:endParaRPr lang="en-ZA" sz="1500"/>
        </a:p>
      </dgm:t>
    </dgm:pt>
    <dgm:pt modelId="{DA1E02C5-7862-4DB8-AAAA-D6A0F863BC60}">
      <dgm:prSet phldrT="[Text]" custT="1"/>
      <dgm:spPr/>
      <dgm:t>
        <a:bodyPr/>
        <a:lstStyle/>
        <a:p>
          <a:r>
            <a:rPr lang="en-ZA" sz="1500" b="1" i="0" u="none" strike="noStrike" baseline="0" dirty="0">
              <a:latin typeface="Arial" charset="0"/>
              <a:ea typeface="+mn-ea"/>
              <a:cs typeface="+mn-cs"/>
            </a:rPr>
            <a:t>Voluntary: when</a:t>
          </a:r>
          <a:r>
            <a:rPr lang="en-ZA" sz="1500" b="0" i="0" u="none" strike="noStrike" baseline="0" dirty="0">
              <a:latin typeface="Arial" charset="0"/>
              <a:ea typeface="+mn-ea"/>
              <a:cs typeface="+mn-cs"/>
            </a:rPr>
            <a:t> resettled households have the choice to move</a:t>
          </a:r>
          <a:endParaRPr lang="en-ZA" sz="1500" dirty="0"/>
        </a:p>
      </dgm:t>
    </dgm:pt>
    <dgm:pt modelId="{FD044E45-5E50-46DB-AB08-E86EB32126C7}" type="parTrans" cxnId="{807293EB-6255-47FE-BF9E-A0BF540EFEC5}">
      <dgm:prSet/>
      <dgm:spPr/>
      <dgm:t>
        <a:bodyPr/>
        <a:lstStyle/>
        <a:p>
          <a:endParaRPr lang="en-ZA" sz="1500"/>
        </a:p>
      </dgm:t>
    </dgm:pt>
    <dgm:pt modelId="{F7AC8E14-7DDC-4F84-ADDB-ACD6AE8A3A66}" type="sibTrans" cxnId="{807293EB-6255-47FE-BF9E-A0BF540EFEC5}">
      <dgm:prSet/>
      <dgm:spPr/>
      <dgm:t>
        <a:bodyPr/>
        <a:lstStyle/>
        <a:p>
          <a:endParaRPr lang="en-ZA" sz="1500"/>
        </a:p>
      </dgm:t>
    </dgm:pt>
    <dgm:pt modelId="{2DCF2B3E-9814-49F9-932F-CA461B537D8A}">
      <dgm:prSet phldrT="[Text]" custT="1"/>
      <dgm:spPr/>
      <dgm:t>
        <a:bodyPr/>
        <a:lstStyle/>
        <a:p>
          <a:r>
            <a:rPr lang="en-ZA" sz="1500" b="1" i="0" u="none" strike="noStrike" baseline="0" dirty="0">
              <a:latin typeface="Arial" charset="0"/>
              <a:ea typeface="+mn-ea"/>
              <a:cs typeface="+mn-cs"/>
            </a:rPr>
            <a:t>Involuntary: </a:t>
          </a:r>
          <a:r>
            <a:rPr lang="en-ZA" sz="1500" b="0" i="0" u="none" strike="noStrike" baseline="0" dirty="0">
              <a:latin typeface="Arial" charset="0"/>
              <a:ea typeface="+mn-ea"/>
              <a:cs typeface="+mn-cs"/>
            </a:rPr>
            <a:t>when affected persons or communities do not have the right to refuse</a:t>
          </a:r>
          <a:endParaRPr lang="en-ZA" sz="1500" dirty="0"/>
        </a:p>
      </dgm:t>
    </dgm:pt>
    <dgm:pt modelId="{802CFBD3-43EE-4519-B5C5-5BBC43C4115E}" type="parTrans" cxnId="{59F516C9-C099-4ACD-8230-64F8102AE49F}">
      <dgm:prSet/>
      <dgm:spPr/>
      <dgm:t>
        <a:bodyPr/>
        <a:lstStyle/>
        <a:p>
          <a:endParaRPr lang="en-ZA" sz="1500"/>
        </a:p>
      </dgm:t>
    </dgm:pt>
    <dgm:pt modelId="{967C7CD6-B538-4AFA-8ADD-09DFC7932B71}" type="sibTrans" cxnId="{59F516C9-C099-4ACD-8230-64F8102AE49F}">
      <dgm:prSet/>
      <dgm:spPr/>
      <dgm:t>
        <a:bodyPr/>
        <a:lstStyle/>
        <a:p>
          <a:endParaRPr lang="en-ZA" sz="1500"/>
        </a:p>
      </dgm:t>
    </dgm:pt>
    <dgm:pt modelId="{BFC2C6AA-7A0D-4F9C-850D-97085C947835}">
      <dgm:prSet phldrT="[Text]" custT="1"/>
      <dgm:spPr/>
      <dgm:t>
        <a:bodyPr/>
        <a:lstStyle/>
        <a:p>
          <a:r>
            <a:rPr lang="en-ZA" sz="1500" b="1" i="0" u="none" strike="noStrike" baseline="0" dirty="0">
              <a:latin typeface="Arial" charset="0"/>
              <a:ea typeface="+mn-ea"/>
              <a:cs typeface="+mn-cs"/>
            </a:rPr>
            <a:t>Physical or economic</a:t>
          </a:r>
          <a:endParaRPr lang="en-ZA" sz="1500" b="1" dirty="0"/>
        </a:p>
      </dgm:t>
    </dgm:pt>
    <dgm:pt modelId="{3414DBDD-7B7D-4C4F-8941-0A15F2FEEAB1}" type="parTrans" cxnId="{412FF486-CE90-4080-8F3C-BA96F751638F}">
      <dgm:prSet/>
      <dgm:spPr/>
      <dgm:t>
        <a:bodyPr/>
        <a:lstStyle/>
        <a:p>
          <a:endParaRPr lang="en-ZA" sz="1500"/>
        </a:p>
      </dgm:t>
    </dgm:pt>
    <dgm:pt modelId="{DEC4ACB6-739B-4DAA-89A8-A4DFBF3DC468}" type="sibTrans" cxnId="{412FF486-CE90-4080-8F3C-BA96F751638F}">
      <dgm:prSet/>
      <dgm:spPr/>
      <dgm:t>
        <a:bodyPr/>
        <a:lstStyle/>
        <a:p>
          <a:endParaRPr lang="en-ZA" sz="1500"/>
        </a:p>
      </dgm:t>
    </dgm:pt>
    <dgm:pt modelId="{DD0A779A-D6E6-4D82-AD20-FC496711AFA8}">
      <dgm:prSet phldrT="[Text]" custT="1"/>
      <dgm:spPr/>
      <dgm:t>
        <a:bodyPr/>
        <a:lstStyle/>
        <a:p>
          <a:r>
            <a:rPr lang="en-ZA" sz="1500" b="1" dirty="0"/>
            <a:t>Physical: </a:t>
          </a:r>
          <a:r>
            <a:rPr lang="en-ZA" sz="1500" b="0" i="0" u="none" strike="noStrike" baseline="0" dirty="0">
              <a:latin typeface="Arial" charset="0"/>
              <a:ea typeface="+mn-ea"/>
              <a:cs typeface="+mn-cs"/>
            </a:rPr>
            <a:t>relocation or loss of shelter</a:t>
          </a:r>
          <a:endParaRPr lang="en-ZA" sz="1500" dirty="0"/>
        </a:p>
      </dgm:t>
    </dgm:pt>
    <dgm:pt modelId="{F6F07121-6760-4FED-9100-173957347538}" type="parTrans" cxnId="{E02336AE-D3E7-49B8-9DC2-2755E8058C4D}">
      <dgm:prSet/>
      <dgm:spPr/>
      <dgm:t>
        <a:bodyPr/>
        <a:lstStyle/>
        <a:p>
          <a:endParaRPr lang="en-ZA" sz="1500"/>
        </a:p>
      </dgm:t>
    </dgm:pt>
    <dgm:pt modelId="{7C3A2F61-5681-4E5F-9BE6-6630A0DDF74C}" type="sibTrans" cxnId="{E02336AE-D3E7-49B8-9DC2-2755E8058C4D}">
      <dgm:prSet/>
      <dgm:spPr/>
      <dgm:t>
        <a:bodyPr/>
        <a:lstStyle/>
        <a:p>
          <a:endParaRPr lang="en-ZA" sz="1500"/>
        </a:p>
      </dgm:t>
    </dgm:pt>
    <dgm:pt modelId="{4E69E9E7-4C23-4BC6-A3E6-2454F99B5B82}">
      <dgm:prSet phldrT="[Text]" custT="1"/>
      <dgm:spPr/>
      <dgm:t>
        <a:bodyPr/>
        <a:lstStyle/>
        <a:p>
          <a:r>
            <a:rPr lang="en-ZA" sz="1500" b="1" i="0" u="none" strike="noStrike" baseline="0" dirty="0">
              <a:latin typeface="Arial" charset="0"/>
              <a:ea typeface="+mn-ea"/>
              <a:cs typeface="+mn-cs"/>
            </a:rPr>
            <a:t>Economic: </a:t>
          </a:r>
          <a:r>
            <a:rPr lang="en-ZA" sz="1500" b="0" i="0" u="none" strike="noStrike" baseline="0" dirty="0">
              <a:latin typeface="Arial" charset="0"/>
              <a:ea typeface="+mn-ea"/>
              <a:cs typeface="+mn-cs"/>
            </a:rPr>
            <a:t>loss of assets or access to assets that leads to loss of income sources or other means of livelihood</a:t>
          </a:r>
          <a:endParaRPr lang="en-ZA" sz="1500" dirty="0"/>
        </a:p>
      </dgm:t>
    </dgm:pt>
    <dgm:pt modelId="{A8EA9B43-B855-4E4D-A6B2-A665E99694EE}" type="parTrans" cxnId="{8BA2F694-C640-4A3D-8BBF-DE8AA55BA5FF}">
      <dgm:prSet/>
      <dgm:spPr/>
      <dgm:t>
        <a:bodyPr/>
        <a:lstStyle/>
        <a:p>
          <a:endParaRPr lang="en-ZA" sz="1500"/>
        </a:p>
      </dgm:t>
    </dgm:pt>
    <dgm:pt modelId="{6F28435E-0883-4DED-AB9A-BCC89307C58C}" type="sibTrans" cxnId="{8BA2F694-C640-4A3D-8BBF-DE8AA55BA5FF}">
      <dgm:prSet/>
      <dgm:spPr/>
      <dgm:t>
        <a:bodyPr/>
        <a:lstStyle/>
        <a:p>
          <a:endParaRPr lang="en-ZA" sz="1500"/>
        </a:p>
      </dgm:t>
    </dgm:pt>
    <dgm:pt modelId="{16CB925B-39F8-9A4F-B6D7-D7BDBC3415AC}" type="pres">
      <dgm:prSet presAssocID="{0AF6AA29-EDB5-4AD7-902A-8CCB74784C24}" presName="mainComposite" presStyleCnt="0">
        <dgm:presLayoutVars>
          <dgm:chPref val="1"/>
          <dgm:dir/>
          <dgm:animOne val="branch"/>
          <dgm:animLvl val="lvl"/>
          <dgm:resizeHandles val="exact"/>
        </dgm:presLayoutVars>
      </dgm:prSet>
      <dgm:spPr/>
      <dgm:t>
        <a:bodyPr/>
        <a:lstStyle/>
        <a:p>
          <a:endParaRPr lang="en-US"/>
        </a:p>
      </dgm:t>
    </dgm:pt>
    <dgm:pt modelId="{79101DE6-1AB2-FC49-ACC6-899E8F6B7ECC}" type="pres">
      <dgm:prSet presAssocID="{0AF6AA29-EDB5-4AD7-902A-8CCB74784C24}" presName="hierFlow" presStyleCnt="0"/>
      <dgm:spPr/>
    </dgm:pt>
    <dgm:pt modelId="{8C9FEDD8-C0A2-DA45-AFAA-08FB36E367FD}" type="pres">
      <dgm:prSet presAssocID="{0AF6AA29-EDB5-4AD7-902A-8CCB74784C24}" presName="hierChild1" presStyleCnt="0">
        <dgm:presLayoutVars>
          <dgm:chPref val="1"/>
          <dgm:animOne val="branch"/>
          <dgm:animLvl val="lvl"/>
        </dgm:presLayoutVars>
      </dgm:prSet>
      <dgm:spPr/>
    </dgm:pt>
    <dgm:pt modelId="{1463D6CA-40B4-2C4E-82A7-977EC889B7CC}" type="pres">
      <dgm:prSet presAssocID="{6041B1B0-0289-4E65-A768-362C8CD0852E}" presName="Name17" presStyleCnt="0"/>
      <dgm:spPr/>
    </dgm:pt>
    <dgm:pt modelId="{CD58B81E-A893-F642-8B94-C381E48B43D9}" type="pres">
      <dgm:prSet presAssocID="{6041B1B0-0289-4E65-A768-362C8CD0852E}" presName="level1Shape" presStyleLbl="node0" presStyleIdx="0" presStyleCnt="1" custScaleY="256907" custLinFactNeighborX="-155" custLinFactNeighborY="-16233">
        <dgm:presLayoutVars>
          <dgm:chPref val="3"/>
        </dgm:presLayoutVars>
      </dgm:prSet>
      <dgm:spPr/>
      <dgm:t>
        <a:bodyPr/>
        <a:lstStyle/>
        <a:p>
          <a:endParaRPr lang="en-US"/>
        </a:p>
      </dgm:t>
    </dgm:pt>
    <dgm:pt modelId="{E8C4B104-075C-3A4C-8FE6-42C03FF4BA20}" type="pres">
      <dgm:prSet presAssocID="{6041B1B0-0289-4E65-A768-362C8CD0852E}" presName="hierChild2" presStyleCnt="0"/>
      <dgm:spPr/>
    </dgm:pt>
    <dgm:pt modelId="{50F6C706-8DD5-FA43-B2E4-791CAA6A93DF}" type="pres">
      <dgm:prSet presAssocID="{85757569-787B-4840-8885-2A87CC74CF0E}" presName="Name25" presStyleLbl="parChTrans1D2" presStyleIdx="0" presStyleCnt="2"/>
      <dgm:spPr/>
      <dgm:t>
        <a:bodyPr/>
        <a:lstStyle/>
        <a:p>
          <a:endParaRPr lang="en-US"/>
        </a:p>
      </dgm:t>
    </dgm:pt>
    <dgm:pt modelId="{46022744-7FDE-9A48-A1A5-7A26586CA7E4}" type="pres">
      <dgm:prSet presAssocID="{85757569-787B-4840-8885-2A87CC74CF0E}" presName="connTx" presStyleLbl="parChTrans1D2" presStyleIdx="0" presStyleCnt="2"/>
      <dgm:spPr/>
      <dgm:t>
        <a:bodyPr/>
        <a:lstStyle/>
        <a:p>
          <a:endParaRPr lang="en-US"/>
        </a:p>
      </dgm:t>
    </dgm:pt>
    <dgm:pt modelId="{850E17D5-5697-F340-B754-E99F61BA8096}" type="pres">
      <dgm:prSet presAssocID="{9BFDABC3-E792-46F1-942D-14E4F83F58B3}" presName="Name30" presStyleCnt="0"/>
      <dgm:spPr/>
    </dgm:pt>
    <dgm:pt modelId="{483F70D4-43FD-124C-B85B-879876DFA233}" type="pres">
      <dgm:prSet presAssocID="{9BFDABC3-E792-46F1-942D-14E4F83F58B3}" presName="level2Shape" presStyleLbl="node2" presStyleIdx="0" presStyleCnt="2" custLinFactNeighborX="-6174" custLinFactNeighborY="-11420"/>
      <dgm:spPr/>
      <dgm:t>
        <a:bodyPr/>
        <a:lstStyle/>
        <a:p>
          <a:endParaRPr lang="en-US"/>
        </a:p>
      </dgm:t>
    </dgm:pt>
    <dgm:pt modelId="{3DFA6419-142C-CE4B-B658-0ACEAC9BF574}" type="pres">
      <dgm:prSet presAssocID="{9BFDABC3-E792-46F1-942D-14E4F83F58B3}" presName="hierChild3" presStyleCnt="0"/>
      <dgm:spPr/>
    </dgm:pt>
    <dgm:pt modelId="{E8282DD3-AC64-AB40-85B4-D8631CC2A595}" type="pres">
      <dgm:prSet presAssocID="{FD044E45-5E50-46DB-AB08-E86EB32126C7}" presName="Name25" presStyleLbl="parChTrans1D3" presStyleIdx="0" presStyleCnt="4"/>
      <dgm:spPr/>
      <dgm:t>
        <a:bodyPr/>
        <a:lstStyle/>
        <a:p>
          <a:endParaRPr lang="en-US"/>
        </a:p>
      </dgm:t>
    </dgm:pt>
    <dgm:pt modelId="{DC8B3FF3-BA61-1E43-8EAD-E60855AEA3DB}" type="pres">
      <dgm:prSet presAssocID="{FD044E45-5E50-46DB-AB08-E86EB32126C7}" presName="connTx" presStyleLbl="parChTrans1D3" presStyleIdx="0" presStyleCnt="4"/>
      <dgm:spPr/>
      <dgm:t>
        <a:bodyPr/>
        <a:lstStyle/>
        <a:p>
          <a:endParaRPr lang="en-US"/>
        </a:p>
      </dgm:t>
    </dgm:pt>
    <dgm:pt modelId="{F1F32ACD-98D1-5241-95AF-7E6A64F6E380}" type="pres">
      <dgm:prSet presAssocID="{DA1E02C5-7862-4DB8-AAAA-D6A0F863BC60}" presName="Name30" presStyleCnt="0"/>
      <dgm:spPr/>
    </dgm:pt>
    <dgm:pt modelId="{EFB921DF-B195-4F48-97D2-5693BB39D480}" type="pres">
      <dgm:prSet presAssocID="{DA1E02C5-7862-4DB8-AAAA-D6A0F863BC60}" presName="level2Shape" presStyleLbl="node3" presStyleIdx="0" presStyleCnt="4" custScaleX="156227"/>
      <dgm:spPr/>
      <dgm:t>
        <a:bodyPr/>
        <a:lstStyle/>
        <a:p>
          <a:endParaRPr lang="en-US"/>
        </a:p>
      </dgm:t>
    </dgm:pt>
    <dgm:pt modelId="{4D9A5EEC-7A7C-3543-9D4F-5918482E0665}" type="pres">
      <dgm:prSet presAssocID="{DA1E02C5-7862-4DB8-AAAA-D6A0F863BC60}" presName="hierChild3" presStyleCnt="0"/>
      <dgm:spPr/>
    </dgm:pt>
    <dgm:pt modelId="{D6735145-8CFA-E142-BFB9-8FE3830FF33C}" type="pres">
      <dgm:prSet presAssocID="{802CFBD3-43EE-4519-B5C5-5BBC43C4115E}" presName="Name25" presStyleLbl="parChTrans1D3" presStyleIdx="1" presStyleCnt="4"/>
      <dgm:spPr/>
      <dgm:t>
        <a:bodyPr/>
        <a:lstStyle/>
        <a:p>
          <a:endParaRPr lang="en-US"/>
        </a:p>
      </dgm:t>
    </dgm:pt>
    <dgm:pt modelId="{BFFFD654-3094-A64A-AC40-34C93939E132}" type="pres">
      <dgm:prSet presAssocID="{802CFBD3-43EE-4519-B5C5-5BBC43C4115E}" presName="connTx" presStyleLbl="parChTrans1D3" presStyleIdx="1" presStyleCnt="4"/>
      <dgm:spPr/>
      <dgm:t>
        <a:bodyPr/>
        <a:lstStyle/>
        <a:p>
          <a:endParaRPr lang="en-US"/>
        </a:p>
      </dgm:t>
    </dgm:pt>
    <dgm:pt modelId="{D9AE3D89-9CCE-8E48-BB2C-391EB06EB09D}" type="pres">
      <dgm:prSet presAssocID="{2DCF2B3E-9814-49F9-932F-CA461B537D8A}" presName="Name30" presStyleCnt="0"/>
      <dgm:spPr/>
    </dgm:pt>
    <dgm:pt modelId="{8DB1BE2B-4F44-704F-A75F-1E46F96B9CF7}" type="pres">
      <dgm:prSet presAssocID="{2DCF2B3E-9814-49F9-932F-CA461B537D8A}" presName="level2Shape" presStyleLbl="node3" presStyleIdx="1" presStyleCnt="4" custScaleX="156227"/>
      <dgm:spPr/>
      <dgm:t>
        <a:bodyPr/>
        <a:lstStyle/>
        <a:p>
          <a:endParaRPr lang="en-US"/>
        </a:p>
      </dgm:t>
    </dgm:pt>
    <dgm:pt modelId="{E34CAC14-1400-C24D-9362-77490F398F4C}" type="pres">
      <dgm:prSet presAssocID="{2DCF2B3E-9814-49F9-932F-CA461B537D8A}" presName="hierChild3" presStyleCnt="0"/>
      <dgm:spPr/>
    </dgm:pt>
    <dgm:pt modelId="{C9D62869-91D7-964B-89DD-101045994D1F}" type="pres">
      <dgm:prSet presAssocID="{3414DBDD-7B7D-4C4F-8941-0A15F2FEEAB1}" presName="Name25" presStyleLbl="parChTrans1D2" presStyleIdx="1" presStyleCnt="2"/>
      <dgm:spPr/>
      <dgm:t>
        <a:bodyPr/>
        <a:lstStyle/>
        <a:p>
          <a:endParaRPr lang="en-US"/>
        </a:p>
      </dgm:t>
    </dgm:pt>
    <dgm:pt modelId="{865616AD-5546-8C42-BCEF-469505FE8E6F}" type="pres">
      <dgm:prSet presAssocID="{3414DBDD-7B7D-4C4F-8941-0A15F2FEEAB1}" presName="connTx" presStyleLbl="parChTrans1D2" presStyleIdx="1" presStyleCnt="2"/>
      <dgm:spPr/>
      <dgm:t>
        <a:bodyPr/>
        <a:lstStyle/>
        <a:p>
          <a:endParaRPr lang="en-US"/>
        </a:p>
      </dgm:t>
    </dgm:pt>
    <dgm:pt modelId="{1A05C44C-2C2A-D046-A80F-CD21B2A77E01}" type="pres">
      <dgm:prSet presAssocID="{BFC2C6AA-7A0D-4F9C-850D-97085C947835}" presName="Name30" presStyleCnt="0"/>
      <dgm:spPr/>
    </dgm:pt>
    <dgm:pt modelId="{1D6E78DA-DF3E-304A-BA53-D1BC4B2399EE}" type="pres">
      <dgm:prSet presAssocID="{BFC2C6AA-7A0D-4F9C-850D-97085C947835}" presName="level2Shape" presStyleLbl="node2" presStyleIdx="1" presStyleCnt="2" custLinFactNeighborX="-6174" custLinFactNeighborY="-14148"/>
      <dgm:spPr/>
      <dgm:t>
        <a:bodyPr/>
        <a:lstStyle/>
        <a:p>
          <a:endParaRPr lang="en-US"/>
        </a:p>
      </dgm:t>
    </dgm:pt>
    <dgm:pt modelId="{DA2A4432-1795-7D47-9423-0595ED00C9D6}" type="pres">
      <dgm:prSet presAssocID="{BFC2C6AA-7A0D-4F9C-850D-97085C947835}" presName="hierChild3" presStyleCnt="0"/>
      <dgm:spPr/>
    </dgm:pt>
    <dgm:pt modelId="{F5FE6CD4-2032-5F4D-880E-DCF85F732818}" type="pres">
      <dgm:prSet presAssocID="{F6F07121-6760-4FED-9100-173957347538}" presName="Name25" presStyleLbl="parChTrans1D3" presStyleIdx="2" presStyleCnt="4"/>
      <dgm:spPr/>
      <dgm:t>
        <a:bodyPr/>
        <a:lstStyle/>
        <a:p>
          <a:endParaRPr lang="en-US"/>
        </a:p>
      </dgm:t>
    </dgm:pt>
    <dgm:pt modelId="{367894A3-5763-D348-8DAB-AC08CCEAD8EC}" type="pres">
      <dgm:prSet presAssocID="{F6F07121-6760-4FED-9100-173957347538}" presName="connTx" presStyleLbl="parChTrans1D3" presStyleIdx="2" presStyleCnt="4"/>
      <dgm:spPr/>
      <dgm:t>
        <a:bodyPr/>
        <a:lstStyle/>
        <a:p>
          <a:endParaRPr lang="en-US"/>
        </a:p>
      </dgm:t>
    </dgm:pt>
    <dgm:pt modelId="{CBD7A2E7-2E60-8744-9782-561D333EDEC9}" type="pres">
      <dgm:prSet presAssocID="{DD0A779A-D6E6-4D82-AD20-FC496711AFA8}" presName="Name30" presStyleCnt="0"/>
      <dgm:spPr/>
    </dgm:pt>
    <dgm:pt modelId="{AC375F38-E44C-7E4A-A504-C3CC2180BB23}" type="pres">
      <dgm:prSet presAssocID="{DD0A779A-D6E6-4D82-AD20-FC496711AFA8}" presName="level2Shape" presStyleLbl="node3" presStyleIdx="2" presStyleCnt="4" custScaleX="156227"/>
      <dgm:spPr/>
      <dgm:t>
        <a:bodyPr/>
        <a:lstStyle/>
        <a:p>
          <a:endParaRPr lang="en-US"/>
        </a:p>
      </dgm:t>
    </dgm:pt>
    <dgm:pt modelId="{8BE04BBD-8984-6342-98C1-697F99D26A21}" type="pres">
      <dgm:prSet presAssocID="{DD0A779A-D6E6-4D82-AD20-FC496711AFA8}" presName="hierChild3" presStyleCnt="0"/>
      <dgm:spPr/>
    </dgm:pt>
    <dgm:pt modelId="{DE2D70BD-2F2B-6F47-AEE6-FB6F5F55BC0F}" type="pres">
      <dgm:prSet presAssocID="{A8EA9B43-B855-4E4D-A6B2-A665E99694EE}" presName="Name25" presStyleLbl="parChTrans1D3" presStyleIdx="3" presStyleCnt="4"/>
      <dgm:spPr/>
      <dgm:t>
        <a:bodyPr/>
        <a:lstStyle/>
        <a:p>
          <a:endParaRPr lang="en-US"/>
        </a:p>
      </dgm:t>
    </dgm:pt>
    <dgm:pt modelId="{71B59B7D-5D80-0A47-B22C-68BC4F571EB8}" type="pres">
      <dgm:prSet presAssocID="{A8EA9B43-B855-4E4D-A6B2-A665E99694EE}" presName="connTx" presStyleLbl="parChTrans1D3" presStyleIdx="3" presStyleCnt="4"/>
      <dgm:spPr/>
      <dgm:t>
        <a:bodyPr/>
        <a:lstStyle/>
        <a:p>
          <a:endParaRPr lang="en-US"/>
        </a:p>
      </dgm:t>
    </dgm:pt>
    <dgm:pt modelId="{056DBEB1-B6C5-464E-BBC7-2BE4266AD8BB}" type="pres">
      <dgm:prSet presAssocID="{4E69E9E7-4C23-4BC6-A3E6-2454F99B5B82}" presName="Name30" presStyleCnt="0"/>
      <dgm:spPr/>
    </dgm:pt>
    <dgm:pt modelId="{F3807ED7-D9B8-7644-9DC7-458DB8325D29}" type="pres">
      <dgm:prSet presAssocID="{4E69E9E7-4C23-4BC6-A3E6-2454F99B5B82}" presName="level2Shape" presStyleLbl="node3" presStyleIdx="3" presStyleCnt="4" custScaleX="156227"/>
      <dgm:spPr/>
      <dgm:t>
        <a:bodyPr/>
        <a:lstStyle/>
        <a:p>
          <a:endParaRPr lang="en-US"/>
        </a:p>
      </dgm:t>
    </dgm:pt>
    <dgm:pt modelId="{1308B208-9BC1-374E-ABB7-CC39CB04903A}" type="pres">
      <dgm:prSet presAssocID="{4E69E9E7-4C23-4BC6-A3E6-2454F99B5B82}" presName="hierChild3" presStyleCnt="0"/>
      <dgm:spPr/>
    </dgm:pt>
    <dgm:pt modelId="{DD1D5F21-FB05-994A-84D5-58228C380FBD}" type="pres">
      <dgm:prSet presAssocID="{0AF6AA29-EDB5-4AD7-902A-8CCB74784C24}" presName="bgShapesFlow" presStyleCnt="0"/>
      <dgm:spPr/>
    </dgm:pt>
  </dgm:ptLst>
  <dgm:cxnLst>
    <dgm:cxn modelId="{A9B5A981-9684-694C-9BFC-69F3483A2AC9}" type="presOf" srcId="{4E69E9E7-4C23-4BC6-A3E6-2454F99B5B82}" destId="{F3807ED7-D9B8-7644-9DC7-458DB8325D29}" srcOrd="0" destOrd="0" presId="urn:microsoft.com/office/officeart/2005/8/layout/hierarchy5"/>
    <dgm:cxn modelId="{1712F6F2-DD0A-2B4C-ACCD-50A5A135BA0F}" type="presOf" srcId="{85757569-787B-4840-8885-2A87CC74CF0E}" destId="{46022744-7FDE-9A48-A1A5-7A26586CA7E4}" srcOrd="1" destOrd="0" presId="urn:microsoft.com/office/officeart/2005/8/layout/hierarchy5"/>
    <dgm:cxn modelId="{CD3DF27F-D99A-7443-BD36-6477F32B2D54}" type="presOf" srcId="{A8EA9B43-B855-4E4D-A6B2-A665E99694EE}" destId="{71B59B7D-5D80-0A47-B22C-68BC4F571EB8}" srcOrd="1" destOrd="0" presId="urn:microsoft.com/office/officeart/2005/8/layout/hierarchy5"/>
    <dgm:cxn modelId="{59F516C9-C099-4ACD-8230-64F8102AE49F}" srcId="{9BFDABC3-E792-46F1-942D-14E4F83F58B3}" destId="{2DCF2B3E-9814-49F9-932F-CA461B537D8A}" srcOrd="1" destOrd="0" parTransId="{802CFBD3-43EE-4519-B5C5-5BBC43C4115E}" sibTransId="{967C7CD6-B538-4AFA-8ADD-09DFC7932B71}"/>
    <dgm:cxn modelId="{A9BC4CA0-C36B-424E-8387-A755C8FBF809}" type="presOf" srcId="{6041B1B0-0289-4E65-A768-362C8CD0852E}" destId="{CD58B81E-A893-F642-8B94-C381E48B43D9}" srcOrd="0" destOrd="0" presId="urn:microsoft.com/office/officeart/2005/8/layout/hierarchy5"/>
    <dgm:cxn modelId="{5DE6CC12-1C2C-A042-B8A6-867750920DF4}" type="presOf" srcId="{9BFDABC3-E792-46F1-942D-14E4F83F58B3}" destId="{483F70D4-43FD-124C-B85B-879876DFA233}" srcOrd="0" destOrd="0" presId="urn:microsoft.com/office/officeart/2005/8/layout/hierarchy5"/>
    <dgm:cxn modelId="{EE30F48F-AC74-2641-95FB-84D0E48B9C03}" type="presOf" srcId="{802CFBD3-43EE-4519-B5C5-5BBC43C4115E}" destId="{BFFFD654-3094-A64A-AC40-34C93939E132}" srcOrd="1" destOrd="0" presId="urn:microsoft.com/office/officeart/2005/8/layout/hierarchy5"/>
    <dgm:cxn modelId="{6FAB8453-7882-4842-8657-DFF481F6FD87}" type="presOf" srcId="{3414DBDD-7B7D-4C4F-8941-0A15F2FEEAB1}" destId="{865616AD-5546-8C42-BCEF-469505FE8E6F}" srcOrd="1" destOrd="0" presId="urn:microsoft.com/office/officeart/2005/8/layout/hierarchy5"/>
    <dgm:cxn modelId="{185725B7-2254-7547-AF08-839D3600513C}" type="presOf" srcId="{3414DBDD-7B7D-4C4F-8941-0A15F2FEEAB1}" destId="{C9D62869-91D7-964B-89DD-101045994D1F}" srcOrd="0" destOrd="0" presId="urn:microsoft.com/office/officeart/2005/8/layout/hierarchy5"/>
    <dgm:cxn modelId="{8B6EE273-5ED1-480F-8E2F-4DE79557FC15}" srcId="{0AF6AA29-EDB5-4AD7-902A-8CCB74784C24}" destId="{6041B1B0-0289-4E65-A768-362C8CD0852E}" srcOrd="0" destOrd="0" parTransId="{FE257BEF-FA71-4A84-8156-8C8118E2AA74}" sibTransId="{C6393809-1BEF-4195-89B5-D39A7B091FE6}"/>
    <dgm:cxn modelId="{AF646804-CF6A-4F42-BC83-D86123F05F3C}" type="presOf" srcId="{BFC2C6AA-7A0D-4F9C-850D-97085C947835}" destId="{1D6E78DA-DF3E-304A-BA53-D1BC4B2399EE}" srcOrd="0" destOrd="0" presId="urn:microsoft.com/office/officeart/2005/8/layout/hierarchy5"/>
    <dgm:cxn modelId="{576DBE0D-A945-D349-AB1B-78ECB8C6DF72}" type="presOf" srcId="{0AF6AA29-EDB5-4AD7-902A-8CCB74784C24}" destId="{16CB925B-39F8-9A4F-B6D7-D7BDBC3415AC}" srcOrd="0" destOrd="0" presId="urn:microsoft.com/office/officeart/2005/8/layout/hierarchy5"/>
    <dgm:cxn modelId="{555D6A4C-3A13-9442-B0DA-83406B13A76A}" type="presOf" srcId="{FD044E45-5E50-46DB-AB08-E86EB32126C7}" destId="{E8282DD3-AC64-AB40-85B4-D8631CC2A595}" srcOrd="0" destOrd="0" presId="urn:microsoft.com/office/officeart/2005/8/layout/hierarchy5"/>
    <dgm:cxn modelId="{7F553D70-728E-F241-B245-9626B22A6D0A}" type="presOf" srcId="{802CFBD3-43EE-4519-B5C5-5BBC43C4115E}" destId="{D6735145-8CFA-E142-BFB9-8FE3830FF33C}" srcOrd="0" destOrd="0" presId="urn:microsoft.com/office/officeart/2005/8/layout/hierarchy5"/>
    <dgm:cxn modelId="{412FF486-CE90-4080-8F3C-BA96F751638F}" srcId="{6041B1B0-0289-4E65-A768-362C8CD0852E}" destId="{BFC2C6AA-7A0D-4F9C-850D-97085C947835}" srcOrd="1" destOrd="0" parTransId="{3414DBDD-7B7D-4C4F-8941-0A15F2FEEAB1}" sibTransId="{DEC4ACB6-739B-4DAA-89A8-A4DFBF3DC468}"/>
    <dgm:cxn modelId="{163A0094-BD3E-874B-AB03-1C4E1AB15B89}" type="presOf" srcId="{DA1E02C5-7862-4DB8-AAAA-D6A0F863BC60}" destId="{EFB921DF-B195-4F48-97D2-5693BB39D480}" srcOrd="0" destOrd="0" presId="urn:microsoft.com/office/officeart/2005/8/layout/hierarchy5"/>
    <dgm:cxn modelId="{98F7D9D4-C4A6-6D45-A3F8-794721A03428}" type="presOf" srcId="{FD044E45-5E50-46DB-AB08-E86EB32126C7}" destId="{DC8B3FF3-BA61-1E43-8EAD-E60855AEA3DB}" srcOrd="1" destOrd="0" presId="urn:microsoft.com/office/officeart/2005/8/layout/hierarchy5"/>
    <dgm:cxn modelId="{979BFA80-E53D-7F46-B31B-9596E6638C11}" type="presOf" srcId="{A8EA9B43-B855-4E4D-A6B2-A665E99694EE}" destId="{DE2D70BD-2F2B-6F47-AEE6-FB6F5F55BC0F}" srcOrd="0" destOrd="0" presId="urn:microsoft.com/office/officeart/2005/8/layout/hierarchy5"/>
    <dgm:cxn modelId="{8BA2F694-C640-4A3D-8BBF-DE8AA55BA5FF}" srcId="{BFC2C6AA-7A0D-4F9C-850D-97085C947835}" destId="{4E69E9E7-4C23-4BC6-A3E6-2454F99B5B82}" srcOrd="1" destOrd="0" parTransId="{A8EA9B43-B855-4E4D-A6B2-A665E99694EE}" sibTransId="{6F28435E-0883-4DED-AB9A-BCC89307C58C}"/>
    <dgm:cxn modelId="{93DB9536-BC7D-4D74-8BB1-F20A9FF3F280}" srcId="{6041B1B0-0289-4E65-A768-362C8CD0852E}" destId="{9BFDABC3-E792-46F1-942D-14E4F83F58B3}" srcOrd="0" destOrd="0" parTransId="{85757569-787B-4840-8885-2A87CC74CF0E}" sibTransId="{CE0EB3D1-8180-446D-9FF1-71AD2361739F}"/>
    <dgm:cxn modelId="{771C912D-B999-1949-932D-E2ABF2926C1F}" type="presOf" srcId="{DD0A779A-D6E6-4D82-AD20-FC496711AFA8}" destId="{AC375F38-E44C-7E4A-A504-C3CC2180BB23}" srcOrd="0" destOrd="0" presId="urn:microsoft.com/office/officeart/2005/8/layout/hierarchy5"/>
    <dgm:cxn modelId="{5DE3FA81-33F3-114C-9C26-01F81FC81CA8}" type="presOf" srcId="{2DCF2B3E-9814-49F9-932F-CA461B537D8A}" destId="{8DB1BE2B-4F44-704F-A75F-1E46F96B9CF7}" srcOrd="0" destOrd="0" presId="urn:microsoft.com/office/officeart/2005/8/layout/hierarchy5"/>
    <dgm:cxn modelId="{CA7D8C7C-F764-5D4E-B777-E7FA95E17242}" type="presOf" srcId="{F6F07121-6760-4FED-9100-173957347538}" destId="{F5FE6CD4-2032-5F4D-880E-DCF85F732818}" srcOrd="0" destOrd="0" presId="urn:microsoft.com/office/officeart/2005/8/layout/hierarchy5"/>
    <dgm:cxn modelId="{0594BBA5-2AB1-9540-9731-4B634959C6FA}" type="presOf" srcId="{F6F07121-6760-4FED-9100-173957347538}" destId="{367894A3-5763-D348-8DAB-AC08CCEAD8EC}" srcOrd="1" destOrd="0" presId="urn:microsoft.com/office/officeart/2005/8/layout/hierarchy5"/>
    <dgm:cxn modelId="{807293EB-6255-47FE-BF9E-A0BF540EFEC5}" srcId="{9BFDABC3-E792-46F1-942D-14E4F83F58B3}" destId="{DA1E02C5-7862-4DB8-AAAA-D6A0F863BC60}" srcOrd="0" destOrd="0" parTransId="{FD044E45-5E50-46DB-AB08-E86EB32126C7}" sibTransId="{F7AC8E14-7DDC-4F84-ADDB-ACD6AE8A3A66}"/>
    <dgm:cxn modelId="{E02336AE-D3E7-49B8-9DC2-2755E8058C4D}" srcId="{BFC2C6AA-7A0D-4F9C-850D-97085C947835}" destId="{DD0A779A-D6E6-4D82-AD20-FC496711AFA8}" srcOrd="0" destOrd="0" parTransId="{F6F07121-6760-4FED-9100-173957347538}" sibTransId="{7C3A2F61-5681-4E5F-9BE6-6630A0DDF74C}"/>
    <dgm:cxn modelId="{7E60B820-1F37-6C49-A86E-07A49421D9BF}" type="presOf" srcId="{85757569-787B-4840-8885-2A87CC74CF0E}" destId="{50F6C706-8DD5-FA43-B2E4-791CAA6A93DF}" srcOrd="0" destOrd="0" presId="urn:microsoft.com/office/officeart/2005/8/layout/hierarchy5"/>
    <dgm:cxn modelId="{A455573E-5795-9C46-83E1-BE3537C2E5CE}" type="presParOf" srcId="{16CB925B-39F8-9A4F-B6D7-D7BDBC3415AC}" destId="{79101DE6-1AB2-FC49-ACC6-899E8F6B7ECC}" srcOrd="0" destOrd="0" presId="urn:microsoft.com/office/officeart/2005/8/layout/hierarchy5"/>
    <dgm:cxn modelId="{E4499799-6EBA-FD4A-A955-1CDD49AA7E51}" type="presParOf" srcId="{79101DE6-1AB2-FC49-ACC6-899E8F6B7ECC}" destId="{8C9FEDD8-C0A2-DA45-AFAA-08FB36E367FD}" srcOrd="0" destOrd="0" presId="urn:microsoft.com/office/officeart/2005/8/layout/hierarchy5"/>
    <dgm:cxn modelId="{CC35F715-5368-6D46-8E13-6CFCB9F55D57}" type="presParOf" srcId="{8C9FEDD8-C0A2-DA45-AFAA-08FB36E367FD}" destId="{1463D6CA-40B4-2C4E-82A7-977EC889B7CC}" srcOrd="0" destOrd="0" presId="urn:microsoft.com/office/officeart/2005/8/layout/hierarchy5"/>
    <dgm:cxn modelId="{B191C4EB-F533-FC47-91FC-577E87A60F50}" type="presParOf" srcId="{1463D6CA-40B4-2C4E-82A7-977EC889B7CC}" destId="{CD58B81E-A893-F642-8B94-C381E48B43D9}" srcOrd="0" destOrd="0" presId="urn:microsoft.com/office/officeart/2005/8/layout/hierarchy5"/>
    <dgm:cxn modelId="{0A472C29-6157-434B-8315-97721D1D6E3E}" type="presParOf" srcId="{1463D6CA-40B4-2C4E-82A7-977EC889B7CC}" destId="{E8C4B104-075C-3A4C-8FE6-42C03FF4BA20}" srcOrd="1" destOrd="0" presId="urn:microsoft.com/office/officeart/2005/8/layout/hierarchy5"/>
    <dgm:cxn modelId="{ED69BAD9-AC65-ED41-9398-89400DB54EDD}" type="presParOf" srcId="{E8C4B104-075C-3A4C-8FE6-42C03FF4BA20}" destId="{50F6C706-8DD5-FA43-B2E4-791CAA6A93DF}" srcOrd="0" destOrd="0" presId="urn:microsoft.com/office/officeart/2005/8/layout/hierarchy5"/>
    <dgm:cxn modelId="{80A3076C-33BC-4D4E-809E-AB4C1C285AE2}" type="presParOf" srcId="{50F6C706-8DD5-FA43-B2E4-791CAA6A93DF}" destId="{46022744-7FDE-9A48-A1A5-7A26586CA7E4}" srcOrd="0" destOrd="0" presId="urn:microsoft.com/office/officeart/2005/8/layout/hierarchy5"/>
    <dgm:cxn modelId="{F5E650CF-CA4F-F44D-B6D7-54932CAD1243}" type="presParOf" srcId="{E8C4B104-075C-3A4C-8FE6-42C03FF4BA20}" destId="{850E17D5-5697-F340-B754-E99F61BA8096}" srcOrd="1" destOrd="0" presId="urn:microsoft.com/office/officeart/2005/8/layout/hierarchy5"/>
    <dgm:cxn modelId="{75316F7C-1AD3-2948-B7C6-0952618940AB}" type="presParOf" srcId="{850E17D5-5697-F340-B754-E99F61BA8096}" destId="{483F70D4-43FD-124C-B85B-879876DFA233}" srcOrd="0" destOrd="0" presId="urn:microsoft.com/office/officeart/2005/8/layout/hierarchy5"/>
    <dgm:cxn modelId="{9F2D8ECC-5896-B248-8A8C-CF54ABD32B6E}" type="presParOf" srcId="{850E17D5-5697-F340-B754-E99F61BA8096}" destId="{3DFA6419-142C-CE4B-B658-0ACEAC9BF574}" srcOrd="1" destOrd="0" presId="urn:microsoft.com/office/officeart/2005/8/layout/hierarchy5"/>
    <dgm:cxn modelId="{5A282EAC-840F-3642-87AF-23BC6312D7BD}" type="presParOf" srcId="{3DFA6419-142C-CE4B-B658-0ACEAC9BF574}" destId="{E8282DD3-AC64-AB40-85B4-D8631CC2A595}" srcOrd="0" destOrd="0" presId="urn:microsoft.com/office/officeart/2005/8/layout/hierarchy5"/>
    <dgm:cxn modelId="{C325B821-60FB-184A-8F23-6544F4F71EAC}" type="presParOf" srcId="{E8282DD3-AC64-AB40-85B4-D8631CC2A595}" destId="{DC8B3FF3-BA61-1E43-8EAD-E60855AEA3DB}" srcOrd="0" destOrd="0" presId="urn:microsoft.com/office/officeart/2005/8/layout/hierarchy5"/>
    <dgm:cxn modelId="{F640EC57-25D0-AD49-807B-82F38DED29A7}" type="presParOf" srcId="{3DFA6419-142C-CE4B-B658-0ACEAC9BF574}" destId="{F1F32ACD-98D1-5241-95AF-7E6A64F6E380}" srcOrd="1" destOrd="0" presId="urn:microsoft.com/office/officeart/2005/8/layout/hierarchy5"/>
    <dgm:cxn modelId="{DA3CDD2B-27F9-B343-807B-94DB3FCBBE31}" type="presParOf" srcId="{F1F32ACD-98D1-5241-95AF-7E6A64F6E380}" destId="{EFB921DF-B195-4F48-97D2-5693BB39D480}" srcOrd="0" destOrd="0" presId="urn:microsoft.com/office/officeart/2005/8/layout/hierarchy5"/>
    <dgm:cxn modelId="{56671FA0-9AC9-7C49-AB77-C26E656065B0}" type="presParOf" srcId="{F1F32ACD-98D1-5241-95AF-7E6A64F6E380}" destId="{4D9A5EEC-7A7C-3543-9D4F-5918482E0665}" srcOrd="1" destOrd="0" presId="urn:microsoft.com/office/officeart/2005/8/layout/hierarchy5"/>
    <dgm:cxn modelId="{7D97A22E-1F37-154F-9B2A-78823901F108}" type="presParOf" srcId="{3DFA6419-142C-CE4B-B658-0ACEAC9BF574}" destId="{D6735145-8CFA-E142-BFB9-8FE3830FF33C}" srcOrd="2" destOrd="0" presId="urn:microsoft.com/office/officeart/2005/8/layout/hierarchy5"/>
    <dgm:cxn modelId="{DD350462-F3A7-2E42-99F6-F7DA20A90146}" type="presParOf" srcId="{D6735145-8CFA-E142-BFB9-8FE3830FF33C}" destId="{BFFFD654-3094-A64A-AC40-34C93939E132}" srcOrd="0" destOrd="0" presId="urn:microsoft.com/office/officeart/2005/8/layout/hierarchy5"/>
    <dgm:cxn modelId="{67DD30EB-7266-6642-A93E-389E2E73210D}" type="presParOf" srcId="{3DFA6419-142C-CE4B-B658-0ACEAC9BF574}" destId="{D9AE3D89-9CCE-8E48-BB2C-391EB06EB09D}" srcOrd="3" destOrd="0" presId="urn:microsoft.com/office/officeart/2005/8/layout/hierarchy5"/>
    <dgm:cxn modelId="{1E1D93D0-8C94-8D42-B7B9-C99420CC017C}" type="presParOf" srcId="{D9AE3D89-9CCE-8E48-BB2C-391EB06EB09D}" destId="{8DB1BE2B-4F44-704F-A75F-1E46F96B9CF7}" srcOrd="0" destOrd="0" presId="urn:microsoft.com/office/officeart/2005/8/layout/hierarchy5"/>
    <dgm:cxn modelId="{E4259B71-1FD4-0D4B-ADB1-E00AC4E37004}" type="presParOf" srcId="{D9AE3D89-9CCE-8E48-BB2C-391EB06EB09D}" destId="{E34CAC14-1400-C24D-9362-77490F398F4C}" srcOrd="1" destOrd="0" presId="urn:microsoft.com/office/officeart/2005/8/layout/hierarchy5"/>
    <dgm:cxn modelId="{9C52B207-C5EE-FF4C-BED4-3702EBA7450F}" type="presParOf" srcId="{E8C4B104-075C-3A4C-8FE6-42C03FF4BA20}" destId="{C9D62869-91D7-964B-89DD-101045994D1F}" srcOrd="2" destOrd="0" presId="urn:microsoft.com/office/officeart/2005/8/layout/hierarchy5"/>
    <dgm:cxn modelId="{E702863F-C8DD-5143-9AB0-B30B3A2B2B0B}" type="presParOf" srcId="{C9D62869-91D7-964B-89DD-101045994D1F}" destId="{865616AD-5546-8C42-BCEF-469505FE8E6F}" srcOrd="0" destOrd="0" presId="urn:microsoft.com/office/officeart/2005/8/layout/hierarchy5"/>
    <dgm:cxn modelId="{B0F3EB29-A396-FB4C-A1F3-74CEDE85044E}" type="presParOf" srcId="{E8C4B104-075C-3A4C-8FE6-42C03FF4BA20}" destId="{1A05C44C-2C2A-D046-A80F-CD21B2A77E01}" srcOrd="3" destOrd="0" presId="urn:microsoft.com/office/officeart/2005/8/layout/hierarchy5"/>
    <dgm:cxn modelId="{DE69DDD9-EDF8-0140-B9A4-AC56CE6AAF20}" type="presParOf" srcId="{1A05C44C-2C2A-D046-A80F-CD21B2A77E01}" destId="{1D6E78DA-DF3E-304A-BA53-D1BC4B2399EE}" srcOrd="0" destOrd="0" presId="urn:microsoft.com/office/officeart/2005/8/layout/hierarchy5"/>
    <dgm:cxn modelId="{A00E7C43-5851-D941-9F95-CE299C39027E}" type="presParOf" srcId="{1A05C44C-2C2A-D046-A80F-CD21B2A77E01}" destId="{DA2A4432-1795-7D47-9423-0595ED00C9D6}" srcOrd="1" destOrd="0" presId="urn:microsoft.com/office/officeart/2005/8/layout/hierarchy5"/>
    <dgm:cxn modelId="{5AEADC2C-4B5B-4F45-ACD9-603E67C57D80}" type="presParOf" srcId="{DA2A4432-1795-7D47-9423-0595ED00C9D6}" destId="{F5FE6CD4-2032-5F4D-880E-DCF85F732818}" srcOrd="0" destOrd="0" presId="urn:microsoft.com/office/officeart/2005/8/layout/hierarchy5"/>
    <dgm:cxn modelId="{5BE77538-3EDD-5440-81C1-5F48663FC83C}" type="presParOf" srcId="{F5FE6CD4-2032-5F4D-880E-DCF85F732818}" destId="{367894A3-5763-D348-8DAB-AC08CCEAD8EC}" srcOrd="0" destOrd="0" presId="urn:microsoft.com/office/officeart/2005/8/layout/hierarchy5"/>
    <dgm:cxn modelId="{D9289DB4-159A-7C45-9100-97AEAB0A27EF}" type="presParOf" srcId="{DA2A4432-1795-7D47-9423-0595ED00C9D6}" destId="{CBD7A2E7-2E60-8744-9782-561D333EDEC9}" srcOrd="1" destOrd="0" presId="urn:microsoft.com/office/officeart/2005/8/layout/hierarchy5"/>
    <dgm:cxn modelId="{D2D91A01-BA25-4047-8D2E-F482C91FA20D}" type="presParOf" srcId="{CBD7A2E7-2E60-8744-9782-561D333EDEC9}" destId="{AC375F38-E44C-7E4A-A504-C3CC2180BB23}" srcOrd="0" destOrd="0" presId="urn:microsoft.com/office/officeart/2005/8/layout/hierarchy5"/>
    <dgm:cxn modelId="{3CCF2381-E00B-D441-9669-B63CDC4881B2}" type="presParOf" srcId="{CBD7A2E7-2E60-8744-9782-561D333EDEC9}" destId="{8BE04BBD-8984-6342-98C1-697F99D26A21}" srcOrd="1" destOrd="0" presId="urn:microsoft.com/office/officeart/2005/8/layout/hierarchy5"/>
    <dgm:cxn modelId="{CD903BBF-E345-AF44-BE3F-1DB366019C1D}" type="presParOf" srcId="{DA2A4432-1795-7D47-9423-0595ED00C9D6}" destId="{DE2D70BD-2F2B-6F47-AEE6-FB6F5F55BC0F}" srcOrd="2" destOrd="0" presId="urn:microsoft.com/office/officeart/2005/8/layout/hierarchy5"/>
    <dgm:cxn modelId="{C1906D68-BE1A-A341-9A34-2C6479D9AFEB}" type="presParOf" srcId="{DE2D70BD-2F2B-6F47-AEE6-FB6F5F55BC0F}" destId="{71B59B7D-5D80-0A47-B22C-68BC4F571EB8}" srcOrd="0" destOrd="0" presId="urn:microsoft.com/office/officeart/2005/8/layout/hierarchy5"/>
    <dgm:cxn modelId="{1EAA1B64-37A4-D840-8EA0-444943655624}" type="presParOf" srcId="{DA2A4432-1795-7D47-9423-0595ED00C9D6}" destId="{056DBEB1-B6C5-464E-BBC7-2BE4266AD8BB}" srcOrd="3" destOrd="0" presId="urn:microsoft.com/office/officeart/2005/8/layout/hierarchy5"/>
    <dgm:cxn modelId="{128D28D6-EB66-D54E-BA7E-AC38F08205DB}" type="presParOf" srcId="{056DBEB1-B6C5-464E-BBC7-2BE4266AD8BB}" destId="{F3807ED7-D9B8-7644-9DC7-458DB8325D29}" srcOrd="0" destOrd="0" presId="urn:microsoft.com/office/officeart/2005/8/layout/hierarchy5"/>
    <dgm:cxn modelId="{BBD34B26-61A7-C846-96D3-07CE6DE5B4EA}" type="presParOf" srcId="{056DBEB1-B6C5-464E-BBC7-2BE4266AD8BB}" destId="{1308B208-9BC1-374E-ABB7-CC39CB04903A}" srcOrd="1" destOrd="0" presId="urn:microsoft.com/office/officeart/2005/8/layout/hierarchy5"/>
    <dgm:cxn modelId="{D49C403F-976E-2545-8332-F670F6428C84}" type="presParOf" srcId="{16CB925B-39F8-9A4F-B6D7-D7BDBC3415AC}" destId="{DD1D5F21-FB05-994A-84D5-58228C380FBD}" srcOrd="1" destOrd="0" presId="urn:microsoft.com/office/officeart/2005/8/layout/hierarchy5"/>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F4B3D1-762F-4011-9BDE-FD326CBADAA3}"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en-US"/>
        </a:p>
      </dgm:t>
    </dgm:pt>
    <dgm:pt modelId="{E14CBAC5-B4B7-4B37-8544-6D1E89FA611E}">
      <dgm:prSet phldrT="[Text]" custT="1"/>
      <dgm:spPr/>
      <dgm:t>
        <a:bodyPr/>
        <a:lstStyle/>
        <a:p>
          <a:r>
            <a:rPr lang="en-US" sz="1500" dirty="0"/>
            <a:t>A high impact endeavor</a:t>
          </a:r>
        </a:p>
      </dgm:t>
    </dgm:pt>
    <dgm:pt modelId="{732F1101-921A-4698-8B58-F1113C8F1D52}" type="parTrans" cxnId="{E6C7CEC7-1C7E-44BE-A820-70EE99760F39}">
      <dgm:prSet/>
      <dgm:spPr/>
      <dgm:t>
        <a:bodyPr/>
        <a:lstStyle/>
        <a:p>
          <a:endParaRPr lang="en-US" sz="1500"/>
        </a:p>
      </dgm:t>
    </dgm:pt>
    <dgm:pt modelId="{5B051883-E571-4C94-A20C-18596C68B5E9}" type="sibTrans" cxnId="{E6C7CEC7-1C7E-44BE-A820-70EE99760F39}">
      <dgm:prSet/>
      <dgm:spPr/>
      <dgm:t>
        <a:bodyPr/>
        <a:lstStyle/>
        <a:p>
          <a:endParaRPr lang="en-US" sz="1500"/>
        </a:p>
      </dgm:t>
    </dgm:pt>
    <dgm:pt modelId="{60A995D2-753B-489A-9AA2-3A8B700C7F64}">
      <dgm:prSet phldrT="[Text]" custT="1"/>
      <dgm:spPr/>
      <dgm:t>
        <a:bodyPr/>
        <a:lstStyle/>
        <a:p>
          <a:r>
            <a:rPr lang="en-US" sz="1500" dirty="0"/>
            <a:t>High impacts on community</a:t>
          </a:r>
        </a:p>
      </dgm:t>
    </dgm:pt>
    <dgm:pt modelId="{C06D64DE-B52E-4AAA-B07A-20A0F2323EF7}" type="parTrans" cxnId="{F65E2C46-D413-4C03-B198-3514DE1E3251}">
      <dgm:prSet/>
      <dgm:spPr/>
      <dgm:t>
        <a:bodyPr/>
        <a:lstStyle/>
        <a:p>
          <a:endParaRPr lang="en-US" sz="1500"/>
        </a:p>
      </dgm:t>
    </dgm:pt>
    <dgm:pt modelId="{DF6AA2D1-8AEA-4147-A805-54E3B7872EC7}" type="sibTrans" cxnId="{F65E2C46-D413-4C03-B198-3514DE1E3251}">
      <dgm:prSet/>
      <dgm:spPr/>
      <dgm:t>
        <a:bodyPr/>
        <a:lstStyle/>
        <a:p>
          <a:endParaRPr lang="en-US" sz="1500"/>
        </a:p>
      </dgm:t>
    </dgm:pt>
    <dgm:pt modelId="{7B32DE12-96BD-4B7B-8D4D-899487A79E10}">
      <dgm:prSet phldrT="[Text]" custT="1"/>
      <dgm:spPr/>
      <dgm:t>
        <a:bodyPr/>
        <a:lstStyle/>
        <a:p>
          <a:r>
            <a:rPr lang="en-US" sz="1500" dirty="0"/>
            <a:t>Therefore…</a:t>
          </a:r>
        </a:p>
      </dgm:t>
    </dgm:pt>
    <dgm:pt modelId="{C8F2171E-A658-4F72-ABFE-7DA5F090A007}" type="parTrans" cxnId="{88908E58-0B8E-4A70-AEBC-D00542466A5F}">
      <dgm:prSet/>
      <dgm:spPr/>
      <dgm:t>
        <a:bodyPr/>
        <a:lstStyle/>
        <a:p>
          <a:endParaRPr lang="en-US" sz="1500"/>
        </a:p>
      </dgm:t>
    </dgm:pt>
    <dgm:pt modelId="{7F7AC592-0B5E-4B54-B135-65EDD6A39A30}" type="sibTrans" cxnId="{88908E58-0B8E-4A70-AEBC-D00542466A5F}">
      <dgm:prSet/>
      <dgm:spPr/>
      <dgm:t>
        <a:bodyPr/>
        <a:lstStyle/>
        <a:p>
          <a:endParaRPr lang="en-US" sz="1500"/>
        </a:p>
      </dgm:t>
    </dgm:pt>
    <dgm:pt modelId="{8E9B0F21-5139-44DD-B68B-CB3796D0DCBF}">
      <dgm:prSet phldrT="[Text]" custT="1"/>
      <dgm:spPr/>
      <dgm:t>
        <a:bodyPr/>
        <a:lstStyle/>
        <a:p>
          <a:r>
            <a:rPr lang="en-US" sz="1500" dirty="0"/>
            <a:t>Avoid or minimize resettlement, wherever possible</a:t>
          </a:r>
        </a:p>
      </dgm:t>
    </dgm:pt>
    <dgm:pt modelId="{469EC5E1-5EFA-4E2F-A6A1-CD16652F3F22}" type="parTrans" cxnId="{6573FF2A-4842-41F0-BF1C-886611947396}">
      <dgm:prSet/>
      <dgm:spPr/>
      <dgm:t>
        <a:bodyPr/>
        <a:lstStyle/>
        <a:p>
          <a:endParaRPr lang="en-US" sz="1500"/>
        </a:p>
      </dgm:t>
    </dgm:pt>
    <dgm:pt modelId="{75B2BCE8-BE91-455E-B262-E530A7AFFD49}" type="sibTrans" cxnId="{6573FF2A-4842-41F0-BF1C-886611947396}">
      <dgm:prSet/>
      <dgm:spPr/>
      <dgm:t>
        <a:bodyPr/>
        <a:lstStyle/>
        <a:p>
          <a:endParaRPr lang="en-US" sz="1500"/>
        </a:p>
      </dgm:t>
    </dgm:pt>
    <dgm:pt modelId="{75BD4EB6-8A39-4214-8999-952CC4529004}">
      <dgm:prSet phldrT="[Text]" custT="1"/>
      <dgm:spPr/>
      <dgm:t>
        <a:bodyPr/>
        <a:lstStyle/>
        <a:p>
          <a:r>
            <a:rPr lang="en-US" sz="1500" dirty="0"/>
            <a:t>But, if resettlement is inevitable…</a:t>
          </a:r>
        </a:p>
      </dgm:t>
    </dgm:pt>
    <dgm:pt modelId="{8C7F9293-4DF1-42F5-B8D8-68DD701598E1}" type="parTrans" cxnId="{E809021A-0738-4008-AEFE-3ECCBA08994A}">
      <dgm:prSet/>
      <dgm:spPr/>
      <dgm:t>
        <a:bodyPr/>
        <a:lstStyle/>
        <a:p>
          <a:endParaRPr lang="en-US" sz="1500"/>
        </a:p>
      </dgm:t>
    </dgm:pt>
    <dgm:pt modelId="{637E45D2-2925-40C0-B175-2C14669F41B8}" type="sibTrans" cxnId="{E809021A-0738-4008-AEFE-3ECCBA08994A}">
      <dgm:prSet/>
      <dgm:spPr/>
      <dgm:t>
        <a:bodyPr/>
        <a:lstStyle/>
        <a:p>
          <a:endParaRPr lang="en-US" sz="1500"/>
        </a:p>
      </dgm:t>
    </dgm:pt>
    <dgm:pt modelId="{42BB252F-F14C-4E3C-B199-E674C47F4F9A}">
      <dgm:prSet phldrT="[Text]" custT="1"/>
      <dgm:spPr/>
      <dgm:t>
        <a:bodyPr/>
        <a:lstStyle/>
        <a:p>
          <a:r>
            <a:rPr lang="en-US" sz="1500" dirty="0"/>
            <a:t>Enhance or improve pre-resettlement living standards</a:t>
          </a:r>
        </a:p>
      </dgm:t>
    </dgm:pt>
    <dgm:pt modelId="{15921337-9F19-49DE-976E-A1712F0F7049}" type="parTrans" cxnId="{12C8349A-D902-4ABB-AC53-80CF881C3983}">
      <dgm:prSet/>
      <dgm:spPr/>
      <dgm:t>
        <a:bodyPr/>
        <a:lstStyle/>
        <a:p>
          <a:endParaRPr lang="en-US" sz="1500"/>
        </a:p>
      </dgm:t>
    </dgm:pt>
    <dgm:pt modelId="{2BC02EE0-E00C-4104-9085-AC22CD77C972}" type="sibTrans" cxnId="{12C8349A-D902-4ABB-AC53-80CF881C3983}">
      <dgm:prSet/>
      <dgm:spPr/>
      <dgm:t>
        <a:bodyPr/>
        <a:lstStyle/>
        <a:p>
          <a:endParaRPr lang="en-US" sz="1500"/>
        </a:p>
      </dgm:t>
    </dgm:pt>
    <dgm:pt modelId="{8014EAFF-3A25-427E-A68C-516D432AED81}">
      <dgm:prSet phldrT="[Text]" custT="1"/>
      <dgm:spPr/>
      <dgm:t>
        <a:bodyPr/>
        <a:lstStyle/>
        <a:p>
          <a:r>
            <a:rPr lang="en-US" sz="1500" dirty="0"/>
            <a:t>High risks to business</a:t>
          </a:r>
        </a:p>
      </dgm:t>
    </dgm:pt>
    <dgm:pt modelId="{DC7DD6A0-2D2D-41DE-8D66-180FE9ACC124}" type="parTrans" cxnId="{68984D53-4704-4115-BFB5-126F126FB00C}">
      <dgm:prSet/>
      <dgm:spPr/>
      <dgm:t>
        <a:bodyPr/>
        <a:lstStyle/>
        <a:p>
          <a:endParaRPr lang="en-US" sz="1500"/>
        </a:p>
      </dgm:t>
    </dgm:pt>
    <dgm:pt modelId="{83605FF9-D441-4382-B225-7FAC955542C3}" type="sibTrans" cxnId="{68984D53-4704-4115-BFB5-126F126FB00C}">
      <dgm:prSet/>
      <dgm:spPr/>
      <dgm:t>
        <a:bodyPr/>
        <a:lstStyle/>
        <a:p>
          <a:endParaRPr lang="en-US" sz="1500"/>
        </a:p>
      </dgm:t>
    </dgm:pt>
    <dgm:pt modelId="{83A05279-855C-4EFE-9D5B-70BF850B1090}">
      <dgm:prSet phldrT="[Text]" custT="1"/>
      <dgm:spPr/>
      <dgm:t>
        <a:bodyPr/>
        <a:lstStyle/>
        <a:p>
          <a:r>
            <a:rPr lang="en-US" sz="1500" dirty="0"/>
            <a:t>Large resources required</a:t>
          </a:r>
        </a:p>
      </dgm:t>
    </dgm:pt>
    <dgm:pt modelId="{1EB8827B-0AED-4AF8-B8A6-7CC87B66D2BC}" type="parTrans" cxnId="{88DB88D0-73BE-4E40-B731-7BFC24B95727}">
      <dgm:prSet/>
      <dgm:spPr/>
      <dgm:t>
        <a:bodyPr/>
        <a:lstStyle/>
        <a:p>
          <a:endParaRPr lang="en-US" sz="1500"/>
        </a:p>
      </dgm:t>
    </dgm:pt>
    <dgm:pt modelId="{84E01878-8BEB-4F77-8C54-E31CD0F21509}" type="sibTrans" cxnId="{88DB88D0-73BE-4E40-B731-7BFC24B95727}">
      <dgm:prSet/>
      <dgm:spPr/>
      <dgm:t>
        <a:bodyPr/>
        <a:lstStyle/>
        <a:p>
          <a:endParaRPr lang="en-US" sz="1500"/>
        </a:p>
      </dgm:t>
    </dgm:pt>
    <dgm:pt modelId="{A03B823E-A109-482A-AA79-40FBBE6DFAD1}">
      <dgm:prSet phldrT="[Text]" custT="1"/>
      <dgm:spPr/>
      <dgm:t>
        <a:bodyPr/>
        <a:lstStyle/>
        <a:p>
          <a:r>
            <a:rPr lang="en-US" sz="1500" dirty="0"/>
            <a:t>Treat as a significant project, with associated </a:t>
          </a:r>
          <a:r>
            <a:rPr lang="en-US" sz="1500" dirty="0" smtClean="0"/>
            <a:t>resources.</a:t>
          </a:r>
          <a:endParaRPr lang="en-US" sz="1500" dirty="0"/>
        </a:p>
      </dgm:t>
    </dgm:pt>
    <dgm:pt modelId="{7BA8C316-9E61-417D-9218-812F671A09EB}" type="parTrans" cxnId="{C967DBE5-4361-4772-8454-F2B84B07E23E}">
      <dgm:prSet/>
      <dgm:spPr/>
      <dgm:t>
        <a:bodyPr/>
        <a:lstStyle/>
        <a:p>
          <a:endParaRPr lang="en-US" sz="1500"/>
        </a:p>
      </dgm:t>
    </dgm:pt>
    <dgm:pt modelId="{D8C6C6D5-7855-435C-BC83-0F3F61D4460C}" type="sibTrans" cxnId="{C967DBE5-4361-4772-8454-F2B84B07E23E}">
      <dgm:prSet/>
      <dgm:spPr/>
      <dgm:t>
        <a:bodyPr/>
        <a:lstStyle/>
        <a:p>
          <a:endParaRPr lang="en-US" sz="1500"/>
        </a:p>
      </dgm:t>
    </dgm:pt>
    <dgm:pt modelId="{67864FEF-0BEC-4989-B4CB-3F4379AB1FCD}">
      <dgm:prSet phldrT="[Text]" custT="1"/>
      <dgm:spPr/>
      <dgm:t>
        <a:bodyPr/>
        <a:lstStyle/>
        <a:p>
          <a:r>
            <a:rPr lang="en-US" sz="1500" dirty="0"/>
            <a:t>Align with international standards to manage impacts and risks</a:t>
          </a:r>
        </a:p>
      </dgm:t>
    </dgm:pt>
    <dgm:pt modelId="{44ECA391-8725-4028-AF3E-8C8D0C1042C9}" type="parTrans" cxnId="{C6BDF70B-1AA5-49C3-A2C1-C6352F2E0433}">
      <dgm:prSet/>
      <dgm:spPr/>
      <dgm:t>
        <a:bodyPr/>
        <a:lstStyle/>
        <a:p>
          <a:endParaRPr lang="en-US" sz="1500"/>
        </a:p>
      </dgm:t>
    </dgm:pt>
    <dgm:pt modelId="{57EEE0B2-4F45-4038-BECD-55FD5CCA681B}" type="sibTrans" cxnId="{C6BDF70B-1AA5-49C3-A2C1-C6352F2E0433}">
      <dgm:prSet/>
      <dgm:spPr/>
      <dgm:t>
        <a:bodyPr/>
        <a:lstStyle/>
        <a:p>
          <a:endParaRPr lang="en-US" sz="1500"/>
        </a:p>
      </dgm:t>
    </dgm:pt>
    <dgm:pt modelId="{E0A4F092-0CFC-4B5E-AACD-AE736703E5FC}" type="pres">
      <dgm:prSet presAssocID="{BDF4B3D1-762F-4011-9BDE-FD326CBADAA3}" presName="rootnode" presStyleCnt="0">
        <dgm:presLayoutVars>
          <dgm:chMax/>
          <dgm:chPref/>
          <dgm:dir/>
          <dgm:animLvl val="lvl"/>
        </dgm:presLayoutVars>
      </dgm:prSet>
      <dgm:spPr/>
      <dgm:t>
        <a:bodyPr/>
        <a:lstStyle/>
        <a:p>
          <a:endParaRPr lang="en-US"/>
        </a:p>
      </dgm:t>
    </dgm:pt>
    <dgm:pt modelId="{498EE30F-7513-4978-BEB5-00483E71C2FC}" type="pres">
      <dgm:prSet presAssocID="{E14CBAC5-B4B7-4B37-8544-6D1E89FA611E}" presName="composite" presStyleCnt="0"/>
      <dgm:spPr/>
    </dgm:pt>
    <dgm:pt modelId="{EBAE2437-D423-44EB-BFB6-254A274E759E}" type="pres">
      <dgm:prSet presAssocID="{E14CBAC5-B4B7-4B37-8544-6D1E89FA611E}" presName="bentUpArrow1" presStyleLbl="alignImgPlace1" presStyleIdx="0" presStyleCnt="2"/>
      <dgm:spPr>
        <a:noFill/>
        <a:ln>
          <a:solidFill>
            <a:schemeClr val="accent3"/>
          </a:solidFill>
        </a:ln>
      </dgm:spPr>
    </dgm:pt>
    <dgm:pt modelId="{A81D617C-9D92-4283-8207-58540B191F4F}" type="pres">
      <dgm:prSet presAssocID="{E14CBAC5-B4B7-4B37-8544-6D1E89FA611E}" presName="ParentText" presStyleLbl="node1" presStyleIdx="0" presStyleCnt="3">
        <dgm:presLayoutVars>
          <dgm:chMax val="1"/>
          <dgm:chPref val="1"/>
          <dgm:bulletEnabled val="1"/>
        </dgm:presLayoutVars>
      </dgm:prSet>
      <dgm:spPr/>
      <dgm:t>
        <a:bodyPr/>
        <a:lstStyle/>
        <a:p>
          <a:endParaRPr lang="en-US"/>
        </a:p>
      </dgm:t>
    </dgm:pt>
    <dgm:pt modelId="{AD73A1FF-6A63-4F59-90D4-1DED89702993}" type="pres">
      <dgm:prSet presAssocID="{E14CBAC5-B4B7-4B37-8544-6D1E89FA611E}" presName="ChildText" presStyleLbl="revTx" presStyleIdx="0" presStyleCnt="3" custScaleX="372678" custLinFactX="40422" custLinFactNeighborX="100000" custLinFactNeighborY="-446">
        <dgm:presLayoutVars>
          <dgm:chMax val="0"/>
          <dgm:chPref val="0"/>
          <dgm:bulletEnabled val="1"/>
        </dgm:presLayoutVars>
      </dgm:prSet>
      <dgm:spPr/>
      <dgm:t>
        <a:bodyPr/>
        <a:lstStyle/>
        <a:p>
          <a:endParaRPr lang="en-US"/>
        </a:p>
      </dgm:t>
    </dgm:pt>
    <dgm:pt modelId="{194C37AC-5931-4020-BBF5-D7586B9F78D8}" type="pres">
      <dgm:prSet presAssocID="{5B051883-E571-4C94-A20C-18596C68B5E9}" presName="sibTrans" presStyleCnt="0"/>
      <dgm:spPr/>
    </dgm:pt>
    <dgm:pt modelId="{21D97F95-B2B2-4DB9-89EA-C73A197396E0}" type="pres">
      <dgm:prSet presAssocID="{7B32DE12-96BD-4B7B-8D4D-899487A79E10}" presName="composite" presStyleCnt="0"/>
      <dgm:spPr/>
    </dgm:pt>
    <dgm:pt modelId="{3D439473-E783-4525-AC55-257867515E05}" type="pres">
      <dgm:prSet presAssocID="{7B32DE12-96BD-4B7B-8D4D-899487A79E10}" presName="bentUpArrow1" presStyleLbl="alignImgPlace1" presStyleIdx="1" presStyleCnt="2" custLinFactNeighborX="-40759" custLinFactNeighborY="-5013"/>
      <dgm:spPr>
        <a:noFill/>
        <a:ln>
          <a:solidFill>
            <a:schemeClr val="accent4"/>
          </a:solidFill>
        </a:ln>
      </dgm:spPr>
    </dgm:pt>
    <dgm:pt modelId="{1B709FEF-9A10-4BFD-B242-CAF31CD72054}" type="pres">
      <dgm:prSet presAssocID="{7B32DE12-96BD-4B7B-8D4D-899487A79E10}" presName="ParentText" presStyleLbl="node1" presStyleIdx="1" presStyleCnt="3" custLinFactNeighborX="-46870" custLinFactNeighborY="-9253">
        <dgm:presLayoutVars>
          <dgm:chMax val="1"/>
          <dgm:chPref val="1"/>
          <dgm:bulletEnabled val="1"/>
        </dgm:presLayoutVars>
      </dgm:prSet>
      <dgm:spPr/>
      <dgm:t>
        <a:bodyPr/>
        <a:lstStyle/>
        <a:p>
          <a:endParaRPr lang="en-US"/>
        </a:p>
      </dgm:t>
    </dgm:pt>
    <dgm:pt modelId="{07ECED7E-5646-47E8-B027-8640571AAF1A}" type="pres">
      <dgm:prSet presAssocID="{7B32DE12-96BD-4B7B-8D4D-899487A79E10}" presName="ChildText" presStyleLbl="revTx" presStyleIdx="1" presStyleCnt="3" custScaleX="261637" custLinFactNeighborX="22414" custLinFactNeighborY="-9580">
        <dgm:presLayoutVars>
          <dgm:chMax val="0"/>
          <dgm:chPref val="0"/>
          <dgm:bulletEnabled val="1"/>
        </dgm:presLayoutVars>
      </dgm:prSet>
      <dgm:spPr/>
      <dgm:t>
        <a:bodyPr/>
        <a:lstStyle/>
        <a:p>
          <a:endParaRPr lang="en-US"/>
        </a:p>
      </dgm:t>
    </dgm:pt>
    <dgm:pt modelId="{3FF11042-45E0-4AD5-B1D5-E54609325F84}" type="pres">
      <dgm:prSet presAssocID="{7F7AC592-0B5E-4B54-B135-65EDD6A39A30}" presName="sibTrans" presStyleCnt="0"/>
      <dgm:spPr/>
    </dgm:pt>
    <dgm:pt modelId="{AEC14DBD-C9BD-46A1-9D85-8F4A45A28426}" type="pres">
      <dgm:prSet presAssocID="{75BD4EB6-8A39-4214-8999-952CC4529004}" presName="composite" presStyleCnt="0"/>
      <dgm:spPr/>
    </dgm:pt>
    <dgm:pt modelId="{C14FE49D-6518-4E3A-98ED-69B3FB9F83FB}" type="pres">
      <dgm:prSet presAssocID="{75BD4EB6-8A39-4214-8999-952CC4529004}" presName="ParentText" presStyleLbl="node1" presStyleIdx="2" presStyleCnt="3" custLinFactNeighborX="-80718" custLinFactNeighborY="-66">
        <dgm:presLayoutVars>
          <dgm:chMax val="1"/>
          <dgm:chPref val="1"/>
          <dgm:bulletEnabled val="1"/>
        </dgm:presLayoutVars>
      </dgm:prSet>
      <dgm:spPr/>
      <dgm:t>
        <a:bodyPr/>
        <a:lstStyle/>
        <a:p>
          <a:endParaRPr lang="en-US"/>
        </a:p>
      </dgm:t>
    </dgm:pt>
    <dgm:pt modelId="{D7B284BC-997F-4672-A03A-1DB41FB8647D}" type="pres">
      <dgm:prSet presAssocID="{75BD4EB6-8A39-4214-8999-952CC4529004}" presName="FinalChildText" presStyleLbl="revTx" presStyleIdx="2" presStyleCnt="3" custScaleX="304019" custLinFactNeighborX="-1620" custLinFactNeighborY="5606">
        <dgm:presLayoutVars>
          <dgm:chMax val="0"/>
          <dgm:chPref val="0"/>
          <dgm:bulletEnabled val="1"/>
        </dgm:presLayoutVars>
      </dgm:prSet>
      <dgm:spPr/>
      <dgm:t>
        <a:bodyPr/>
        <a:lstStyle/>
        <a:p>
          <a:endParaRPr lang="en-US"/>
        </a:p>
      </dgm:t>
    </dgm:pt>
  </dgm:ptLst>
  <dgm:cxnLst>
    <dgm:cxn modelId="{6573FF2A-4842-41F0-BF1C-886611947396}" srcId="{7B32DE12-96BD-4B7B-8D4D-899487A79E10}" destId="{8E9B0F21-5139-44DD-B68B-CB3796D0DCBF}" srcOrd="0" destOrd="0" parTransId="{469EC5E1-5EFA-4E2F-A6A1-CD16652F3F22}" sibTransId="{75B2BCE8-BE91-455E-B262-E530A7AFFD49}"/>
    <dgm:cxn modelId="{EEF8D5DD-F61F-4101-86EE-6AF887A6527F}" type="presOf" srcId="{8E9B0F21-5139-44DD-B68B-CB3796D0DCBF}" destId="{07ECED7E-5646-47E8-B027-8640571AAF1A}" srcOrd="0" destOrd="0" presId="urn:microsoft.com/office/officeart/2005/8/layout/StepDownProcess"/>
    <dgm:cxn modelId="{68984D53-4704-4115-BFB5-126F126FB00C}" srcId="{E14CBAC5-B4B7-4B37-8544-6D1E89FA611E}" destId="{8014EAFF-3A25-427E-A68C-516D432AED81}" srcOrd="1" destOrd="0" parTransId="{DC7DD6A0-2D2D-41DE-8D66-180FE9ACC124}" sibTransId="{83605FF9-D441-4382-B225-7FAC955542C3}"/>
    <dgm:cxn modelId="{8AB47CFC-E149-4429-9362-FE08C62EEF24}" type="presOf" srcId="{75BD4EB6-8A39-4214-8999-952CC4529004}" destId="{C14FE49D-6518-4E3A-98ED-69B3FB9F83FB}" srcOrd="0" destOrd="0" presId="urn:microsoft.com/office/officeart/2005/8/layout/StepDownProcess"/>
    <dgm:cxn modelId="{E809021A-0738-4008-AEFE-3ECCBA08994A}" srcId="{BDF4B3D1-762F-4011-9BDE-FD326CBADAA3}" destId="{75BD4EB6-8A39-4214-8999-952CC4529004}" srcOrd="2" destOrd="0" parTransId="{8C7F9293-4DF1-42F5-B8D8-68DD701598E1}" sibTransId="{637E45D2-2925-40C0-B175-2C14669F41B8}"/>
    <dgm:cxn modelId="{785EF408-F8B8-4D58-84F5-94CFC860E186}" type="presOf" srcId="{BDF4B3D1-762F-4011-9BDE-FD326CBADAA3}" destId="{E0A4F092-0CFC-4B5E-AACD-AE736703E5FC}" srcOrd="0" destOrd="0" presId="urn:microsoft.com/office/officeart/2005/8/layout/StepDownProcess"/>
    <dgm:cxn modelId="{D165B4B1-7D60-408F-9703-682BD6BCFE9A}" type="presOf" srcId="{67864FEF-0BEC-4989-B4CB-3F4379AB1FCD}" destId="{D7B284BC-997F-4672-A03A-1DB41FB8647D}" srcOrd="0" destOrd="1" presId="urn:microsoft.com/office/officeart/2005/8/layout/StepDownProcess"/>
    <dgm:cxn modelId="{6858280C-93D1-4ED1-A992-ED6E4CA7F8E5}" type="presOf" srcId="{83A05279-855C-4EFE-9D5B-70BF850B1090}" destId="{AD73A1FF-6A63-4F59-90D4-1DED89702993}" srcOrd="0" destOrd="2" presId="urn:microsoft.com/office/officeart/2005/8/layout/StepDownProcess"/>
    <dgm:cxn modelId="{C967DBE5-4361-4772-8454-F2B84B07E23E}" srcId="{75BD4EB6-8A39-4214-8999-952CC4529004}" destId="{A03B823E-A109-482A-AA79-40FBBE6DFAD1}" srcOrd="2" destOrd="0" parTransId="{7BA8C316-9E61-417D-9218-812F671A09EB}" sibTransId="{D8C6C6D5-7855-435C-BC83-0F3F61D4460C}"/>
    <dgm:cxn modelId="{0EE36BFA-4E04-4C10-9DD0-B7CD3761B941}" type="presOf" srcId="{A03B823E-A109-482A-AA79-40FBBE6DFAD1}" destId="{D7B284BC-997F-4672-A03A-1DB41FB8647D}" srcOrd="0" destOrd="2" presId="urn:microsoft.com/office/officeart/2005/8/layout/StepDownProcess"/>
    <dgm:cxn modelId="{12C8349A-D902-4ABB-AC53-80CF881C3983}" srcId="{75BD4EB6-8A39-4214-8999-952CC4529004}" destId="{42BB252F-F14C-4E3C-B199-E674C47F4F9A}" srcOrd="0" destOrd="0" parTransId="{15921337-9F19-49DE-976E-A1712F0F7049}" sibTransId="{2BC02EE0-E00C-4104-9085-AC22CD77C972}"/>
    <dgm:cxn modelId="{C6BDF70B-1AA5-49C3-A2C1-C6352F2E0433}" srcId="{75BD4EB6-8A39-4214-8999-952CC4529004}" destId="{67864FEF-0BEC-4989-B4CB-3F4379AB1FCD}" srcOrd="1" destOrd="0" parTransId="{44ECA391-8725-4028-AF3E-8C8D0C1042C9}" sibTransId="{57EEE0B2-4F45-4038-BECD-55FD5CCA681B}"/>
    <dgm:cxn modelId="{88908E58-0B8E-4A70-AEBC-D00542466A5F}" srcId="{BDF4B3D1-762F-4011-9BDE-FD326CBADAA3}" destId="{7B32DE12-96BD-4B7B-8D4D-899487A79E10}" srcOrd="1" destOrd="0" parTransId="{C8F2171E-A658-4F72-ABFE-7DA5F090A007}" sibTransId="{7F7AC592-0B5E-4B54-B135-65EDD6A39A30}"/>
    <dgm:cxn modelId="{F65E2C46-D413-4C03-B198-3514DE1E3251}" srcId="{E14CBAC5-B4B7-4B37-8544-6D1E89FA611E}" destId="{60A995D2-753B-489A-9AA2-3A8B700C7F64}" srcOrd="0" destOrd="0" parTransId="{C06D64DE-B52E-4AAA-B07A-20A0F2323EF7}" sibTransId="{DF6AA2D1-8AEA-4147-A805-54E3B7872EC7}"/>
    <dgm:cxn modelId="{88DB88D0-73BE-4E40-B731-7BFC24B95727}" srcId="{E14CBAC5-B4B7-4B37-8544-6D1E89FA611E}" destId="{83A05279-855C-4EFE-9D5B-70BF850B1090}" srcOrd="2" destOrd="0" parTransId="{1EB8827B-0AED-4AF8-B8A6-7CC87B66D2BC}" sibTransId="{84E01878-8BEB-4F77-8C54-E31CD0F21509}"/>
    <dgm:cxn modelId="{F68C6605-2BCD-4BC8-910B-FE380464A2CF}" type="presOf" srcId="{E14CBAC5-B4B7-4B37-8544-6D1E89FA611E}" destId="{A81D617C-9D92-4283-8207-58540B191F4F}" srcOrd="0" destOrd="0" presId="urn:microsoft.com/office/officeart/2005/8/layout/StepDownProcess"/>
    <dgm:cxn modelId="{9737CC08-1815-4147-AAFE-5149A497860C}" type="presOf" srcId="{8014EAFF-3A25-427E-A68C-516D432AED81}" destId="{AD73A1FF-6A63-4F59-90D4-1DED89702993}" srcOrd="0" destOrd="1" presId="urn:microsoft.com/office/officeart/2005/8/layout/StepDownProcess"/>
    <dgm:cxn modelId="{E6C7CEC7-1C7E-44BE-A820-70EE99760F39}" srcId="{BDF4B3D1-762F-4011-9BDE-FD326CBADAA3}" destId="{E14CBAC5-B4B7-4B37-8544-6D1E89FA611E}" srcOrd="0" destOrd="0" parTransId="{732F1101-921A-4698-8B58-F1113C8F1D52}" sibTransId="{5B051883-E571-4C94-A20C-18596C68B5E9}"/>
    <dgm:cxn modelId="{0096A642-BCF7-4969-8E74-B1832D9FCEFF}" type="presOf" srcId="{42BB252F-F14C-4E3C-B199-E674C47F4F9A}" destId="{D7B284BC-997F-4672-A03A-1DB41FB8647D}" srcOrd="0" destOrd="0" presId="urn:microsoft.com/office/officeart/2005/8/layout/StepDownProcess"/>
    <dgm:cxn modelId="{C2D03ABC-4E17-4E98-9DAE-0176DCD5A49B}" type="presOf" srcId="{7B32DE12-96BD-4B7B-8D4D-899487A79E10}" destId="{1B709FEF-9A10-4BFD-B242-CAF31CD72054}" srcOrd="0" destOrd="0" presId="urn:microsoft.com/office/officeart/2005/8/layout/StepDownProcess"/>
    <dgm:cxn modelId="{EC5F1D67-BC31-4ACD-B801-30EC81CC0435}" type="presOf" srcId="{60A995D2-753B-489A-9AA2-3A8B700C7F64}" destId="{AD73A1FF-6A63-4F59-90D4-1DED89702993}" srcOrd="0" destOrd="0" presId="urn:microsoft.com/office/officeart/2005/8/layout/StepDownProcess"/>
    <dgm:cxn modelId="{883837E6-E8EC-47AC-B415-B6F83819532B}" type="presParOf" srcId="{E0A4F092-0CFC-4B5E-AACD-AE736703E5FC}" destId="{498EE30F-7513-4978-BEB5-00483E71C2FC}" srcOrd="0" destOrd="0" presId="urn:microsoft.com/office/officeart/2005/8/layout/StepDownProcess"/>
    <dgm:cxn modelId="{D8A6B194-92FE-4317-9665-F26EA2D49822}" type="presParOf" srcId="{498EE30F-7513-4978-BEB5-00483E71C2FC}" destId="{EBAE2437-D423-44EB-BFB6-254A274E759E}" srcOrd="0" destOrd="0" presId="urn:microsoft.com/office/officeart/2005/8/layout/StepDownProcess"/>
    <dgm:cxn modelId="{2126CB1A-0742-4B77-8011-55F91A624270}" type="presParOf" srcId="{498EE30F-7513-4978-BEB5-00483E71C2FC}" destId="{A81D617C-9D92-4283-8207-58540B191F4F}" srcOrd="1" destOrd="0" presId="urn:microsoft.com/office/officeart/2005/8/layout/StepDownProcess"/>
    <dgm:cxn modelId="{13828FF8-C007-4A00-906E-49286C6A2EBE}" type="presParOf" srcId="{498EE30F-7513-4978-BEB5-00483E71C2FC}" destId="{AD73A1FF-6A63-4F59-90D4-1DED89702993}" srcOrd="2" destOrd="0" presId="urn:microsoft.com/office/officeart/2005/8/layout/StepDownProcess"/>
    <dgm:cxn modelId="{1D8FA6DE-22D0-4C5D-B22C-7CF2A45E338D}" type="presParOf" srcId="{E0A4F092-0CFC-4B5E-AACD-AE736703E5FC}" destId="{194C37AC-5931-4020-BBF5-D7586B9F78D8}" srcOrd="1" destOrd="0" presId="urn:microsoft.com/office/officeart/2005/8/layout/StepDownProcess"/>
    <dgm:cxn modelId="{FE1277B1-F51F-464E-AE6E-ECBA99475014}" type="presParOf" srcId="{E0A4F092-0CFC-4B5E-AACD-AE736703E5FC}" destId="{21D97F95-B2B2-4DB9-89EA-C73A197396E0}" srcOrd="2" destOrd="0" presId="urn:microsoft.com/office/officeart/2005/8/layout/StepDownProcess"/>
    <dgm:cxn modelId="{57FB4D53-04B4-472F-B332-A581E41D0F3C}" type="presParOf" srcId="{21D97F95-B2B2-4DB9-89EA-C73A197396E0}" destId="{3D439473-E783-4525-AC55-257867515E05}" srcOrd="0" destOrd="0" presId="urn:microsoft.com/office/officeart/2005/8/layout/StepDownProcess"/>
    <dgm:cxn modelId="{BE30B5DA-731D-4C8C-8B72-E60E85EC0EB8}" type="presParOf" srcId="{21D97F95-B2B2-4DB9-89EA-C73A197396E0}" destId="{1B709FEF-9A10-4BFD-B242-CAF31CD72054}" srcOrd="1" destOrd="0" presId="urn:microsoft.com/office/officeart/2005/8/layout/StepDownProcess"/>
    <dgm:cxn modelId="{B8443C8B-F381-4254-999E-7FF0BF09797F}" type="presParOf" srcId="{21D97F95-B2B2-4DB9-89EA-C73A197396E0}" destId="{07ECED7E-5646-47E8-B027-8640571AAF1A}" srcOrd="2" destOrd="0" presId="urn:microsoft.com/office/officeart/2005/8/layout/StepDownProcess"/>
    <dgm:cxn modelId="{66C7155A-F7DF-4BBB-8B7B-C55952B3A6DF}" type="presParOf" srcId="{E0A4F092-0CFC-4B5E-AACD-AE736703E5FC}" destId="{3FF11042-45E0-4AD5-B1D5-E54609325F84}" srcOrd="3" destOrd="0" presId="urn:microsoft.com/office/officeart/2005/8/layout/StepDownProcess"/>
    <dgm:cxn modelId="{298D4532-97BD-4819-829D-5D4ADB4E9267}" type="presParOf" srcId="{E0A4F092-0CFC-4B5E-AACD-AE736703E5FC}" destId="{AEC14DBD-C9BD-46A1-9D85-8F4A45A28426}" srcOrd="4" destOrd="0" presId="urn:microsoft.com/office/officeart/2005/8/layout/StepDownProcess"/>
    <dgm:cxn modelId="{54FBC7C2-4BBD-462C-A560-B055ABDD352C}" type="presParOf" srcId="{AEC14DBD-C9BD-46A1-9D85-8F4A45A28426}" destId="{C14FE49D-6518-4E3A-98ED-69B3FB9F83FB}" srcOrd="0" destOrd="0" presId="urn:microsoft.com/office/officeart/2005/8/layout/StepDownProcess"/>
    <dgm:cxn modelId="{CDEF5081-8CEA-4C7D-9AEE-DC4390DE5B1C}" type="presParOf" srcId="{AEC14DBD-C9BD-46A1-9D85-8F4A45A28426}" destId="{D7B284BC-997F-4672-A03A-1DB41FB8647D}"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FB48E-4A03-4449-91E8-42648CB84CDB}">
      <dsp:nvSpPr>
        <dsp:cNvPr id="0" name=""/>
        <dsp:cNvSpPr/>
      </dsp:nvSpPr>
      <dsp:spPr>
        <a:xfrm>
          <a:off x="0" y="0"/>
          <a:ext cx="774541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0A5BEC-6E6C-471E-8778-9D17A022F68F}">
      <dsp:nvSpPr>
        <dsp:cNvPr id="0" name=""/>
        <dsp:cNvSpPr/>
      </dsp:nvSpPr>
      <dsp:spPr>
        <a:xfrm>
          <a:off x="0" y="0"/>
          <a:ext cx="2056282" cy="340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ZA" sz="1500" b="1" kern="1200" dirty="0">
              <a:solidFill>
                <a:schemeClr val="accent3"/>
              </a:solidFill>
            </a:rPr>
            <a:t>In this session we’ll explore:</a:t>
          </a:r>
        </a:p>
      </dsp:txBody>
      <dsp:txXfrm>
        <a:off x="0" y="0"/>
        <a:ext cx="2056282" cy="3403575"/>
      </dsp:txXfrm>
    </dsp:sp>
    <dsp:sp modelId="{7F3FEA02-EBA5-420D-BA07-7ACDEA13FB4B}">
      <dsp:nvSpPr>
        <dsp:cNvPr id="0" name=""/>
        <dsp:cNvSpPr/>
      </dsp:nvSpPr>
      <dsp:spPr>
        <a:xfrm>
          <a:off x="2162819" y="32074"/>
          <a:ext cx="5575449" cy="64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rtl="0">
            <a:lnSpc>
              <a:spcPct val="90000"/>
            </a:lnSpc>
            <a:spcBef>
              <a:spcPct val="0"/>
            </a:spcBef>
            <a:spcAft>
              <a:spcPct val="35000"/>
            </a:spcAft>
          </a:pPr>
          <a:r>
            <a:rPr lang="en-ZA" sz="1500" kern="1200" baseline="0" dirty="0"/>
            <a:t>What is the issue and why is it relevant to business?</a:t>
          </a:r>
          <a:endParaRPr lang="en-ZA" sz="1500" kern="1200" dirty="0"/>
        </a:p>
      </dsp:txBody>
      <dsp:txXfrm>
        <a:off x="2162819" y="32074"/>
        <a:ext cx="5575449" cy="641494"/>
      </dsp:txXfrm>
    </dsp:sp>
    <dsp:sp modelId="{AFC703A6-176B-4B51-831E-BE16CCCDDB1E}">
      <dsp:nvSpPr>
        <dsp:cNvPr id="0" name=""/>
        <dsp:cNvSpPr/>
      </dsp:nvSpPr>
      <dsp:spPr>
        <a:xfrm>
          <a:off x="2056282" y="673568"/>
          <a:ext cx="568198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A0B770-5ADF-D649-9D01-70B5C91BC700}">
      <dsp:nvSpPr>
        <dsp:cNvPr id="0" name=""/>
        <dsp:cNvSpPr/>
      </dsp:nvSpPr>
      <dsp:spPr>
        <a:xfrm>
          <a:off x="2162819" y="705643"/>
          <a:ext cx="5575449" cy="64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ZA" sz="1500" kern="1200" dirty="0"/>
            <a:t>What are the risks? </a:t>
          </a:r>
        </a:p>
      </dsp:txBody>
      <dsp:txXfrm>
        <a:off x="2162819" y="705643"/>
        <a:ext cx="5575449" cy="641494"/>
      </dsp:txXfrm>
    </dsp:sp>
    <dsp:sp modelId="{2188CED7-5A62-F94C-85BE-41251D38CFF1}">
      <dsp:nvSpPr>
        <dsp:cNvPr id="0" name=""/>
        <dsp:cNvSpPr/>
      </dsp:nvSpPr>
      <dsp:spPr>
        <a:xfrm>
          <a:off x="2056282" y="1347137"/>
          <a:ext cx="568198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C48DD-64E0-6C44-BBD6-E2345C210E73}">
      <dsp:nvSpPr>
        <dsp:cNvPr id="0" name=""/>
        <dsp:cNvSpPr/>
      </dsp:nvSpPr>
      <dsp:spPr>
        <a:xfrm>
          <a:off x="2162819" y="1379212"/>
          <a:ext cx="5575449" cy="64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ZA" sz="1500" kern="1200" dirty="0"/>
            <a:t>What do we need to do to avoid or reduce these risks?</a:t>
          </a:r>
        </a:p>
      </dsp:txBody>
      <dsp:txXfrm>
        <a:off x="2162819" y="1379212"/>
        <a:ext cx="5575449" cy="641494"/>
      </dsp:txXfrm>
    </dsp:sp>
    <dsp:sp modelId="{117E92C5-2A4C-294B-9530-9F69244C0BA5}">
      <dsp:nvSpPr>
        <dsp:cNvPr id="0" name=""/>
        <dsp:cNvSpPr/>
      </dsp:nvSpPr>
      <dsp:spPr>
        <a:xfrm>
          <a:off x="2056282" y="2020706"/>
          <a:ext cx="568198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257368-53A0-204D-9788-767BC1BBB35A}">
      <dsp:nvSpPr>
        <dsp:cNvPr id="0" name=""/>
        <dsp:cNvSpPr/>
      </dsp:nvSpPr>
      <dsp:spPr>
        <a:xfrm>
          <a:off x="2162819" y="2052781"/>
          <a:ext cx="5575449" cy="64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ZA" sz="1500" kern="1200" dirty="0"/>
            <a:t>What is required from management? </a:t>
          </a:r>
        </a:p>
      </dsp:txBody>
      <dsp:txXfrm>
        <a:off x="2162819" y="2052781"/>
        <a:ext cx="5575449" cy="641494"/>
      </dsp:txXfrm>
    </dsp:sp>
    <dsp:sp modelId="{1A881BB7-A061-E546-A80D-F5389635938D}">
      <dsp:nvSpPr>
        <dsp:cNvPr id="0" name=""/>
        <dsp:cNvSpPr/>
      </dsp:nvSpPr>
      <dsp:spPr>
        <a:xfrm>
          <a:off x="2056282" y="2694275"/>
          <a:ext cx="568198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D52D6-E262-4D76-8E58-AF40E88F04B8}">
      <dsp:nvSpPr>
        <dsp:cNvPr id="0" name=""/>
        <dsp:cNvSpPr/>
      </dsp:nvSpPr>
      <dsp:spPr>
        <a:xfrm>
          <a:off x="2162819" y="2726349"/>
          <a:ext cx="5575449" cy="641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ZA" sz="1500" kern="1200" dirty="0"/>
            <a:t>What value is added through effective resettlement planning?</a:t>
          </a:r>
        </a:p>
      </dsp:txBody>
      <dsp:txXfrm>
        <a:off x="2162819" y="2726349"/>
        <a:ext cx="5575449" cy="641494"/>
      </dsp:txXfrm>
    </dsp:sp>
    <dsp:sp modelId="{CF82C338-A486-4318-AEFD-C519FB49590C}">
      <dsp:nvSpPr>
        <dsp:cNvPr id="0" name=""/>
        <dsp:cNvSpPr/>
      </dsp:nvSpPr>
      <dsp:spPr>
        <a:xfrm>
          <a:off x="2056282" y="3367844"/>
          <a:ext cx="568198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58B81E-A893-F642-8B94-C381E48B43D9}">
      <dsp:nvSpPr>
        <dsp:cNvPr id="0" name=""/>
        <dsp:cNvSpPr/>
      </dsp:nvSpPr>
      <dsp:spPr>
        <a:xfrm>
          <a:off x="0" y="804779"/>
          <a:ext cx="1774287" cy="22791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b="1" kern="1200" dirty="0"/>
            <a:t>Resettlement:</a:t>
          </a:r>
          <a:r>
            <a:rPr lang="en-ZA" sz="1500" kern="1200" dirty="0"/>
            <a:t> </a:t>
          </a:r>
          <a:br>
            <a:rPr lang="en-ZA" sz="1500" kern="1200" dirty="0"/>
          </a:br>
          <a:r>
            <a:rPr lang="en-ZA" sz="1500" b="0" i="0" u="none" strike="noStrike" kern="1200" baseline="0" dirty="0">
              <a:latin typeface="Arial" charset="0"/>
              <a:ea typeface="+mn-ea"/>
              <a:cs typeface="+mn-cs"/>
            </a:rPr>
            <a:t>the disruption and displacement of communities </a:t>
          </a:r>
          <a:br>
            <a:rPr lang="en-ZA" sz="1500" b="0" i="0" u="none" strike="noStrike" kern="1200" baseline="0" dirty="0">
              <a:latin typeface="Arial" charset="0"/>
              <a:ea typeface="+mn-ea"/>
              <a:cs typeface="+mn-cs"/>
            </a:rPr>
          </a:br>
          <a:r>
            <a:rPr lang="en-ZA" sz="1500" b="0" i="0" u="none" strike="noStrike" kern="1200" baseline="0" dirty="0">
              <a:latin typeface="Arial" charset="0"/>
              <a:ea typeface="+mn-ea"/>
              <a:cs typeface="+mn-cs"/>
            </a:rPr>
            <a:t>resulting from project-related land acquisition and restrictions on land use</a:t>
          </a:r>
          <a:endParaRPr lang="en-ZA" sz="1500" kern="1200" dirty="0"/>
        </a:p>
      </dsp:txBody>
      <dsp:txXfrm>
        <a:off x="51967" y="856746"/>
        <a:ext cx="1670353" cy="2175200"/>
      </dsp:txXfrm>
    </dsp:sp>
    <dsp:sp modelId="{50F6C706-8DD5-FA43-B2E4-791CAA6A93DF}">
      <dsp:nvSpPr>
        <dsp:cNvPr id="0" name=""/>
        <dsp:cNvSpPr/>
      </dsp:nvSpPr>
      <dsp:spPr>
        <a:xfrm rot="18099937">
          <a:off x="1501496" y="1436471"/>
          <a:ext cx="1148498" cy="38232"/>
        </a:xfrm>
        <a:custGeom>
          <a:avLst/>
          <a:gdLst/>
          <a:ahLst/>
          <a:cxnLst/>
          <a:rect l="0" t="0" r="0" b="0"/>
          <a:pathLst>
            <a:path>
              <a:moveTo>
                <a:pt x="0" y="19116"/>
              </a:moveTo>
              <a:lnTo>
                <a:pt x="1148498" y="191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2047033" y="1426875"/>
        <a:ext cx="57424" cy="57424"/>
      </dsp:txXfrm>
    </dsp:sp>
    <dsp:sp modelId="{483F70D4-43FD-124C-B85B-879876DFA233}">
      <dsp:nvSpPr>
        <dsp:cNvPr id="0" name=""/>
        <dsp:cNvSpPr/>
      </dsp:nvSpPr>
      <dsp:spPr>
        <a:xfrm>
          <a:off x="2377204" y="523257"/>
          <a:ext cx="1774287" cy="8871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b="1" i="0" u="none" strike="noStrike" kern="1200" baseline="0" dirty="0">
              <a:latin typeface="Arial" charset="0"/>
              <a:ea typeface="+mn-ea"/>
              <a:cs typeface="+mn-cs"/>
            </a:rPr>
            <a:t>Voluntary or involuntary</a:t>
          </a:r>
          <a:endParaRPr lang="en-ZA" sz="1500" kern="1200" dirty="0"/>
        </a:p>
      </dsp:txBody>
      <dsp:txXfrm>
        <a:off x="2403188" y="549241"/>
        <a:ext cx="1722319" cy="835175"/>
      </dsp:txXfrm>
    </dsp:sp>
    <dsp:sp modelId="{E8282DD3-AC64-AB40-85B4-D8631CC2A595}">
      <dsp:nvSpPr>
        <dsp:cNvPr id="0" name=""/>
        <dsp:cNvSpPr/>
      </dsp:nvSpPr>
      <dsp:spPr>
        <a:xfrm rot="20008897">
          <a:off x="4103327" y="743315"/>
          <a:ext cx="915587" cy="38232"/>
        </a:xfrm>
        <a:custGeom>
          <a:avLst/>
          <a:gdLst/>
          <a:ahLst/>
          <a:cxnLst/>
          <a:rect l="0" t="0" r="0" b="0"/>
          <a:pathLst>
            <a:path>
              <a:moveTo>
                <a:pt x="0" y="19116"/>
              </a:moveTo>
              <a:lnTo>
                <a:pt x="915587" y="191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538231" y="739541"/>
        <a:ext cx="45779" cy="45779"/>
      </dsp:txXfrm>
    </dsp:sp>
    <dsp:sp modelId="{EFB921DF-B195-4F48-97D2-5693BB39D480}">
      <dsp:nvSpPr>
        <dsp:cNvPr id="0" name=""/>
        <dsp:cNvSpPr/>
      </dsp:nvSpPr>
      <dsp:spPr>
        <a:xfrm>
          <a:off x="4970750" y="114461"/>
          <a:ext cx="2771915" cy="88714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b="1" i="0" u="none" strike="noStrike" kern="1200" baseline="0" dirty="0">
              <a:latin typeface="Arial" charset="0"/>
              <a:ea typeface="+mn-ea"/>
              <a:cs typeface="+mn-cs"/>
            </a:rPr>
            <a:t>Voluntary: when</a:t>
          </a:r>
          <a:r>
            <a:rPr lang="en-ZA" sz="1500" b="0" i="0" u="none" strike="noStrike" kern="1200" baseline="0" dirty="0">
              <a:latin typeface="Arial" charset="0"/>
              <a:ea typeface="+mn-ea"/>
              <a:cs typeface="+mn-cs"/>
            </a:rPr>
            <a:t> resettled households have the choice to move</a:t>
          </a:r>
          <a:endParaRPr lang="en-ZA" sz="1500" kern="1200" dirty="0"/>
        </a:p>
      </dsp:txBody>
      <dsp:txXfrm>
        <a:off x="4996734" y="140445"/>
        <a:ext cx="2719947" cy="835175"/>
      </dsp:txXfrm>
    </dsp:sp>
    <dsp:sp modelId="{D6735145-8CFA-E142-BFB9-8FE3830FF33C}">
      <dsp:nvSpPr>
        <dsp:cNvPr id="0" name=""/>
        <dsp:cNvSpPr/>
      </dsp:nvSpPr>
      <dsp:spPr>
        <a:xfrm rot="2204055">
          <a:off x="4049990" y="1253423"/>
          <a:ext cx="1022262" cy="38232"/>
        </a:xfrm>
        <a:custGeom>
          <a:avLst/>
          <a:gdLst/>
          <a:ahLst/>
          <a:cxnLst/>
          <a:rect l="0" t="0" r="0" b="0"/>
          <a:pathLst>
            <a:path>
              <a:moveTo>
                <a:pt x="0" y="19116"/>
              </a:moveTo>
              <a:lnTo>
                <a:pt x="1022262" y="191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535564" y="1246982"/>
        <a:ext cx="51113" cy="51113"/>
      </dsp:txXfrm>
    </dsp:sp>
    <dsp:sp modelId="{8DB1BE2B-4F44-704F-A75F-1E46F96B9CF7}">
      <dsp:nvSpPr>
        <dsp:cNvPr id="0" name=""/>
        <dsp:cNvSpPr/>
      </dsp:nvSpPr>
      <dsp:spPr>
        <a:xfrm>
          <a:off x="4970750" y="1134677"/>
          <a:ext cx="2771915" cy="88714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b="1" i="0" u="none" strike="noStrike" kern="1200" baseline="0" dirty="0">
              <a:latin typeface="Arial" charset="0"/>
              <a:ea typeface="+mn-ea"/>
              <a:cs typeface="+mn-cs"/>
            </a:rPr>
            <a:t>Involuntary: </a:t>
          </a:r>
          <a:r>
            <a:rPr lang="en-ZA" sz="1500" b="0" i="0" u="none" strike="noStrike" kern="1200" baseline="0" dirty="0">
              <a:latin typeface="Arial" charset="0"/>
              <a:ea typeface="+mn-ea"/>
              <a:cs typeface="+mn-cs"/>
            </a:rPr>
            <a:t>when affected persons or communities do not have the right to refuse</a:t>
          </a:r>
          <a:endParaRPr lang="en-ZA" sz="1500" kern="1200" dirty="0"/>
        </a:p>
      </dsp:txBody>
      <dsp:txXfrm>
        <a:off x="4996734" y="1160661"/>
        <a:ext cx="2719947" cy="835175"/>
      </dsp:txXfrm>
    </dsp:sp>
    <dsp:sp modelId="{C9D62869-91D7-964B-89DD-101045994D1F}">
      <dsp:nvSpPr>
        <dsp:cNvPr id="0" name=""/>
        <dsp:cNvSpPr/>
      </dsp:nvSpPr>
      <dsp:spPr>
        <a:xfrm rot="3592028">
          <a:off x="1475239" y="2444586"/>
          <a:ext cx="1201012" cy="38232"/>
        </a:xfrm>
        <a:custGeom>
          <a:avLst/>
          <a:gdLst/>
          <a:ahLst/>
          <a:cxnLst/>
          <a:rect l="0" t="0" r="0" b="0"/>
          <a:pathLst>
            <a:path>
              <a:moveTo>
                <a:pt x="0" y="19116"/>
              </a:moveTo>
              <a:lnTo>
                <a:pt x="1201012" y="1911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2045720" y="2433677"/>
        <a:ext cx="60050" cy="60050"/>
      </dsp:txXfrm>
    </dsp:sp>
    <dsp:sp modelId="{1D6E78DA-DF3E-304A-BA53-D1BC4B2399EE}">
      <dsp:nvSpPr>
        <dsp:cNvPr id="0" name=""/>
        <dsp:cNvSpPr/>
      </dsp:nvSpPr>
      <dsp:spPr>
        <a:xfrm>
          <a:off x="2377204" y="2539486"/>
          <a:ext cx="1774287" cy="88714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b="1" i="0" u="none" strike="noStrike" kern="1200" baseline="0" dirty="0">
              <a:latin typeface="Arial" charset="0"/>
              <a:ea typeface="+mn-ea"/>
              <a:cs typeface="+mn-cs"/>
            </a:rPr>
            <a:t>Physical or economic</a:t>
          </a:r>
          <a:endParaRPr lang="en-ZA" sz="1500" b="1" kern="1200" dirty="0"/>
        </a:p>
      </dsp:txBody>
      <dsp:txXfrm>
        <a:off x="2403188" y="2565470"/>
        <a:ext cx="1722319" cy="835175"/>
      </dsp:txXfrm>
    </dsp:sp>
    <dsp:sp modelId="{F5FE6CD4-2032-5F4D-880E-DCF85F732818}">
      <dsp:nvSpPr>
        <dsp:cNvPr id="0" name=""/>
        <dsp:cNvSpPr/>
      </dsp:nvSpPr>
      <dsp:spPr>
        <a:xfrm rot="20091161">
          <a:off x="4108600" y="2771645"/>
          <a:ext cx="905040" cy="38232"/>
        </a:xfrm>
        <a:custGeom>
          <a:avLst/>
          <a:gdLst/>
          <a:ahLst/>
          <a:cxnLst/>
          <a:rect l="0" t="0" r="0" b="0"/>
          <a:pathLst>
            <a:path>
              <a:moveTo>
                <a:pt x="0" y="19116"/>
              </a:moveTo>
              <a:lnTo>
                <a:pt x="905040" y="191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538495" y="2768135"/>
        <a:ext cx="45252" cy="45252"/>
      </dsp:txXfrm>
    </dsp:sp>
    <dsp:sp modelId="{AC375F38-E44C-7E4A-A504-C3CC2180BB23}">
      <dsp:nvSpPr>
        <dsp:cNvPr id="0" name=""/>
        <dsp:cNvSpPr/>
      </dsp:nvSpPr>
      <dsp:spPr>
        <a:xfrm>
          <a:off x="4970750" y="2154892"/>
          <a:ext cx="2771915" cy="88714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b="1" kern="1200" dirty="0"/>
            <a:t>Physical: </a:t>
          </a:r>
          <a:r>
            <a:rPr lang="en-ZA" sz="1500" b="0" i="0" u="none" strike="noStrike" kern="1200" baseline="0" dirty="0">
              <a:latin typeface="Arial" charset="0"/>
              <a:ea typeface="+mn-ea"/>
              <a:cs typeface="+mn-cs"/>
            </a:rPr>
            <a:t>relocation or loss of shelter</a:t>
          </a:r>
          <a:endParaRPr lang="en-ZA" sz="1500" kern="1200" dirty="0"/>
        </a:p>
      </dsp:txBody>
      <dsp:txXfrm>
        <a:off x="4996734" y="2180876"/>
        <a:ext cx="2719947" cy="835175"/>
      </dsp:txXfrm>
    </dsp:sp>
    <dsp:sp modelId="{DE2D70BD-2F2B-6F47-AEE6-FB6F5F55BC0F}">
      <dsp:nvSpPr>
        <dsp:cNvPr id="0" name=""/>
        <dsp:cNvSpPr/>
      </dsp:nvSpPr>
      <dsp:spPr>
        <a:xfrm rot="2268361">
          <a:off x="4042661" y="3281752"/>
          <a:ext cx="1036918" cy="38232"/>
        </a:xfrm>
        <a:custGeom>
          <a:avLst/>
          <a:gdLst/>
          <a:ahLst/>
          <a:cxnLst/>
          <a:rect l="0" t="0" r="0" b="0"/>
          <a:pathLst>
            <a:path>
              <a:moveTo>
                <a:pt x="0" y="19116"/>
              </a:moveTo>
              <a:lnTo>
                <a:pt x="1036918" y="1911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A" sz="500" kern="1200"/>
        </a:p>
      </dsp:txBody>
      <dsp:txXfrm>
        <a:off x="4535198" y="3274945"/>
        <a:ext cx="51845" cy="51845"/>
      </dsp:txXfrm>
    </dsp:sp>
    <dsp:sp modelId="{F3807ED7-D9B8-7644-9DC7-458DB8325D29}">
      <dsp:nvSpPr>
        <dsp:cNvPr id="0" name=""/>
        <dsp:cNvSpPr/>
      </dsp:nvSpPr>
      <dsp:spPr>
        <a:xfrm>
          <a:off x="4970750" y="3175107"/>
          <a:ext cx="2771915" cy="88714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A" sz="1500" b="1" i="0" u="none" strike="noStrike" kern="1200" baseline="0" dirty="0">
              <a:latin typeface="Arial" charset="0"/>
              <a:ea typeface="+mn-ea"/>
              <a:cs typeface="+mn-cs"/>
            </a:rPr>
            <a:t>Economic: </a:t>
          </a:r>
          <a:r>
            <a:rPr lang="en-ZA" sz="1500" b="0" i="0" u="none" strike="noStrike" kern="1200" baseline="0" dirty="0">
              <a:latin typeface="Arial" charset="0"/>
              <a:ea typeface="+mn-ea"/>
              <a:cs typeface="+mn-cs"/>
            </a:rPr>
            <a:t>loss of assets or access to assets that leads to loss of income sources or other means of livelihood</a:t>
          </a:r>
          <a:endParaRPr lang="en-ZA" sz="1500" kern="1200" dirty="0"/>
        </a:p>
      </dsp:txBody>
      <dsp:txXfrm>
        <a:off x="4996734" y="3201091"/>
        <a:ext cx="2719947" cy="835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E2437-D423-44EB-BFB6-254A274E759E}">
      <dsp:nvSpPr>
        <dsp:cNvPr id="0" name=""/>
        <dsp:cNvSpPr/>
      </dsp:nvSpPr>
      <dsp:spPr>
        <a:xfrm rot="5400000">
          <a:off x="244752" y="1360848"/>
          <a:ext cx="904519" cy="1029763"/>
        </a:xfrm>
        <a:prstGeom prst="bentUpArrow">
          <a:avLst>
            <a:gd name="adj1" fmla="val 32840"/>
            <a:gd name="adj2" fmla="val 25000"/>
            <a:gd name="adj3" fmla="val 35780"/>
          </a:avLst>
        </a:prstGeom>
        <a:no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A81D617C-9D92-4283-8207-58540B191F4F}">
      <dsp:nvSpPr>
        <dsp:cNvPr id="0" name=""/>
        <dsp:cNvSpPr/>
      </dsp:nvSpPr>
      <dsp:spPr>
        <a:xfrm>
          <a:off x="5109" y="358170"/>
          <a:ext cx="1522678" cy="1065825"/>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A high impact endeavor</a:t>
          </a:r>
        </a:p>
      </dsp:txBody>
      <dsp:txXfrm>
        <a:off x="57148" y="410209"/>
        <a:ext cx="1418600" cy="961747"/>
      </dsp:txXfrm>
    </dsp:sp>
    <dsp:sp modelId="{AD73A1FF-6A63-4F59-90D4-1DED89702993}">
      <dsp:nvSpPr>
        <dsp:cNvPr id="0" name=""/>
        <dsp:cNvSpPr/>
      </dsp:nvSpPr>
      <dsp:spPr>
        <a:xfrm>
          <a:off x="1573005" y="455978"/>
          <a:ext cx="4127226" cy="86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High impacts on community</a:t>
          </a:r>
        </a:p>
        <a:p>
          <a:pPr marL="114300" lvl="1" indent="-114300" algn="l" defTabSz="666750">
            <a:lnSpc>
              <a:spcPct val="90000"/>
            </a:lnSpc>
            <a:spcBef>
              <a:spcPct val="0"/>
            </a:spcBef>
            <a:spcAft>
              <a:spcPct val="15000"/>
            </a:spcAft>
            <a:buChar char="••"/>
          </a:pPr>
          <a:r>
            <a:rPr lang="en-US" sz="1500" kern="1200" dirty="0"/>
            <a:t>High risks to business</a:t>
          </a:r>
        </a:p>
        <a:p>
          <a:pPr marL="114300" lvl="1" indent="-114300" algn="l" defTabSz="666750">
            <a:lnSpc>
              <a:spcPct val="90000"/>
            </a:lnSpc>
            <a:spcBef>
              <a:spcPct val="0"/>
            </a:spcBef>
            <a:spcAft>
              <a:spcPct val="15000"/>
            </a:spcAft>
            <a:buChar char="••"/>
          </a:pPr>
          <a:r>
            <a:rPr lang="en-US" sz="1500" kern="1200" dirty="0"/>
            <a:t>Large resources required</a:t>
          </a:r>
        </a:p>
      </dsp:txBody>
      <dsp:txXfrm>
        <a:off x="1573005" y="455978"/>
        <a:ext cx="4127226" cy="861447"/>
      </dsp:txXfrm>
    </dsp:sp>
    <dsp:sp modelId="{3D439473-E783-4525-AC55-257867515E05}">
      <dsp:nvSpPr>
        <dsp:cNvPr id="0" name=""/>
        <dsp:cNvSpPr/>
      </dsp:nvSpPr>
      <dsp:spPr>
        <a:xfrm rot="5400000">
          <a:off x="1812239" y="2512778"/>
          <a:ext cx="904519" cy="1029763"/>
        </a:xfrm>
        <a:prstGeom prst="bentUpArrow">
          <a:avLst>
            <a:gd name="adj1" fmla="val 32840"/>
            <a:gd name="adj2" fmla="val 25000"/>
            <a:gd name="adj3" fmla="val 35780"/>
          </a:avLst>
        </a:prstGeom>
        <a:no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1B709FEF-9A10-4BFD-B242-CAF31CD72054}">
      <dsp:nvSpPr>
        <dsp:cNvPr id="0" name=""/>
        <dsp:cNvSpPr/>
      </dsp:nvSpPr>
      <dsp:spPr>
        <a:xfrm>
          <a:off x="1278638" y="1456822"/>
          <a:ext cx="1522678" cy="1065825"/>
        </a:xfrm>
        <a:prstGeom prst="roundRect">
          <a:avLst>
            <a:gd name="adj" fmla="val 16670"/>
          </a:avLst>
        </a:prstGeom>
        <a:solidFill>
          <a:schemeClr val="accent3">
            <a:hueOff val="1173447"/>
            <a:satOff val="-9524"/>
            <a:lumOff val="7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Therefore…</a:t>
          </a:r>
        </a:p>
      </dsp:txBody>
      <dsp:txXfrm>
        <a:off x="1330677" y="1508861"/>
        <a:ext cx="1418600" cy="961747"/>
      </dsp:txXfrm>
    </dsp:sp>
    <dsp:sp modelId="{07ECED7E-5646-47E8-B027-8640571AAF1A}">
      <dsp:nvSpPr>
        <dsp:cNvPr id="0" name=""/>
        <dsp:cNvSpPr/>
      </dsp:nvSpPr>
      <dsp:spPr>
        <a:xfrm>
          <a:off x="2868194" y="1574567"/>
          <a:ext cx="2897501" cy="86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Avoid or minimize resettlement, wherever possible</a:t>
          </a:r>
        </a:p>
      </dsp:txBody>
      <dsp:txXfrm>
        <a:off x="2868194" y="1574567"/>
        <a:ext cx="2897501" cy="861447"/>
      </dsp:txXfrm>
    </dsp:sp>
    <dsp:sp modelId="{C14FE49D-6518-4E3A-98ED-69B3FB9F83FB}">
      <dsp:nvSpPr>
        <dsp:cNvPr id="0" name=""/>
        <dsp:cNvSpPr/>
      </dsp:nvSpPr>
      <dsp:spPr>
        <a:xfrm>
          <a:off x="2750450" y="2752013"/>
          <a:ext cx="1522678" cy="1065825"/>
        </a:xfrm>
        <a:prstGeom prst="roundRect">
          <a:avLst>
            <a:gd name="adj" fmla="val 16670"/>
          </a:avLst>
        </a:prstGeom>
        <a:solidFill>
          <a:schemeClr val="accent3">
            <a:hueOff val="2346895"/>
            <a:satOff val="-19048"/>
            <a:lumOff val="1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But, if resettlement is inevitable…</a:t>
          </a:r>
        </a:p>
      </dsp:txBody>
      <dsp:txXfrm>
        <a:off x="2802489" y="2804052"/>
        <a:ext cx="1418600" cy="961747"/>
      </dsp:txXfrm>
    </dsp:sp>
    <dsp:sp modelId="{D7B284BC-997F-4672-A03A-1DB41FB8647D}">
      <dsp:nvSpPr>
        <dsp:cNvPr id="0" name=""/>
        <dsp:cNvSpPr/>
      </dsp:nvSpPr>
      <dsp:spPr>
        <a:xfrm>
          <a:off x="4354558" y="2902660"/>
          <a:ext cx="3366861" cy="86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Enhance or improve pre-resettlement living standards</a:t>
          </a:r>
        </a:p>
        <a:p>
          <a:pPr marL="114300" lvl="1" indent="-114300" algn="l" defTabSz="666750">
            <a:lnSpc>
              <a:spcPct val="90000"/>
            </a:lnSpc>
            <a:spcBef>
              <a:spcPct val="0"/>
            </a:spcBef>
            <a:spcAft>
              <a:spcPct val="15000"/>
            </a:spcAft>
            <a:buChar char="••"/>
          </a:pPr>
          <a:r>
            <a:rPr lang="en-US" sz="1500" kern="1200" dirty="0"/>
            <a:t>Align with international standards to manage impacts and risks</a:t>
          </a:r>
        </a:p>
        <a:p>
          <a:pPr marL="114300" lvl="1" indent="-114300" algn="l" defTabSz="666750">
            <a:lnSpc>
              <a:spcPct val="90000"/>
            </a:lnSpc>
            <a:spcBef>
              <a:spcPct val="0"/>
            </a:spcBef>
            <a:spcAft>
              <a:spcPct val="15000"/>
            </a:spcAft>
            <a:buChar char="••"/>
          </a:pPr>
          <a:r>
            <a:rPr lang="en-US" sz="1500" kern="1200" dirty="0"/>
            <a:t>Treat as a significant project, with associated </a:t>
          </a:r>
          <a:r>
            <a:rPr lang="en-US" sz="1500" kern="1200" dirty="0" smtClean="0"/>
            <a:t>resources.</a:t>
          </a:r>
          <a:endParaRPr lang="en-US" sz="1500" kern="1200" dirty="0"/>
        </a:p>
      </dsp:txBody>
      <dsp:txXfrm>
        <a:off x="4354558" y="2902660"/>
        <a:ext cx="3366861" cy="8614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1"/>
            <a:ext cx="2948591" cy="495809"/>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defRPr sz="1200"/>
            </a:lvl1pPr>
          </a:lstStyle>
          <a:p>
            <a:endParaRPr lang="en-GB"/>
          </a:p>
        </p:txBody>
      </p:sp>
      <p:sp>
        <p:nvSpPr>
          <p:cNvPr id="47107" name="Rectangle 3"/>
          <p:cNvSpPr>
            <a:spLocks noGrp="1" noChangeArrowheads="1"/>
          </p:cNvSpPr>
          <p:nvPr>
            <p:ph type="dt" sz="quarter" idx="1"/>
          </p:nvPr>
        </p:nvSpPr>
        <p:spPr bwMode="auto">
          <a:xfrm>
            <a:off x="3854845" y="1"/>
            <a:ext cx="2949680" cy="495809"/>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lgn="r">
              <a:defRPr sz="1200"/>
            </a:lvl1pPr>
          </a:lstStyle>
          <a:p>
            <a:endParaRPr lang="en-GB"/>
          </a:p>
        </p:txBody>
      </p:sp>
      <p:sp>
        <p:nvSpPr>
          <p:cNvPr id="47108" name="Rectangle 4"/>
          <p:cNvSpPr>
            <a:spLocks noGrp="1" noChangeArrowheads="1"/>
          </p:cNvSpPr>
          <p:nvPr>
            <p:ph type="ftr" sz="quarter" idx="2"/>
          </p:nvPr>
        </p:nvSpPr>
        <p:spPr bwMode="auto">
          <a:xfrm>
            <a:off x="0" y="9445964"/>
            <a:ext cx="2948591" cy="495809"/>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defRPr sz="1200"/>
            </a:lvl1pPr>
          </a:lstStyle>
          <a:p>
            <a:endParaRPr lang="en-GB"/>
          </a:p>
        </p:txBody>
      </p:sp>
    </p:spTree>
    <p:extLst>
      <p:ext uri="{BB962C8B-B14F-4D97-AF65-F5344CB8AC3E}">
        <p14:creationId xmlns:p14="http://schemas.microsoft.com/office/powerpoint/2010/main" val="22151094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8591" cy="495809"/>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defRPr sz="1200"/>
            </a:lvl1pPr>
          </a:lstStyle>
          <a:p>
            <a:endParaRPr lang="en-GB"/>
          </a:p>
        </p:txBody>
      </p:sp>
      <p:sp>
        <p:nvSpPr>
          <p:cNvPr id="4099" name="Rectangle 3"/>
          <p:cNvSpPr>
            <a:spLocks noGrp="1" noChangeArrowheads="1"/>
          </p:cNvSpPr>
          <p:nvPr>
            <p:ph type="dt" idx="1"/>
          </p:nvPr>
        </p:nvSpPr>
        <p:spPr bwMode="auto">
          <a:xfrm>
            <a:off x="3854845" y="1"/>
            <a:ext cx="2949680" cy="495809"/>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lvl1pPr algn="r">
              <a:defRPr sz="1200"/>
            </a:lvl1pPr>
          </a:lstStyle>
          <a:p>
            <a:endParaRPr lang="en-GB"/>
          </a:p>
        </p:txBody>
      </p:sp>
      <p:sp>
        <p:nvSpPr>
          <p:cNvPr id="4100" name="Rectangle 4"/>
          <p:cNvSpPr>
            <a:spLocks noGrp="1" noRot="1" noChangeAspect="1" noChangeArrowheads="1" noTextEdit="1"/>
          </p:cNvSpPr>
          <p:nvPr>
            <p:ph type="sldImg" idx="2"/>
          </p:nvPr>
        </p:nvSpPr>
        <p:spPr bwMode="auto">
          <a:xfrm>
            <a:off x="915988" y="746125"/>
            <a:ext cx="4973637" cy="373062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234454" y="4612010"/>
            <a:ext cx="6336704" cy="4968552"/>
          </a:xfrm>
          <a:prstGeom prst="rect">
            <a:avLst/>
          </a:prstGeom>
          <a:noFill/>
          <a:ln w="9525">
            <a:noFill/>
            <a:miter lim="800000"/>
            <a:headEnd/>
            <a:tailEnd/>
          </a:ln>
          <a:effectLst/>
        </p:spPr>
        <p:txBody>
          <a:bodyPr vert="horz" wrap="square" lIns="91705" tIns="45853" rIns="91705" bIns="45853"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2" name="Rectangle 6"/>
          <p:cNvSpPr>
            <a:spLocks noGrp="1" noChangeArrowheads="1"/>
          </p:cNvSpPr>
          <p:nvPr>
            <p:ph type="ftr" sz="quarter" idx="4"/>
          </p:nvPr>
        </p:nvSpPr>
        <p:spPr bwMode="auto">
          <a:xfrm>
            <a:off x="0" y="9445964"/>
            <a:ext cx="2948591" cy="495809"/>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defRPr sz="1200"/>
            </a:lvl1pPr>
          </a:lstStyle>
          <a:p>
            <a:endParaRPr lang="en-GB"/>
          </a:p>
        </p:txBody>
      </p:sp>
      <p:sp>
        <p:nvSpPr>
          <p:cNvPr id="4103" name="Rectangle 7"/>
          <p:cNvSpPr>
            <a:spLocks noGrp="1" noChangeArrowheads="1"/>
          </p:cNvSpPr>
          <p:nvPr>
            <p:ph type="sldNum" sz="quarter" idx="5"/>
          </p:nvPr>
        </p:nvSpPr>
        <p:spPr bwMode="auto">
          <a:xfrm>
            <a:off x="3854845" y="9445964"/>
            <a:ext cx="2949680" cy="495809"/>
          </a:xfrm>
          <a:prstGeom prst="rect">
            <a:avLst/>
          </a:prstGeom>
          <a:noFill/>
          <a:ln w="9525">
            <a:noFill/>
            <a:miter lim="800000"/>
            <a:headEnd/>
            <a:tailEnd/>
          </a:ln>
          <a:effectLst/>
        </p:spPr>
        <p:txBody>
          <a:bodyPr vert="horz" wrap="square" lIns="91705" tIns="45853" rIns="91705" bIns="45853" numCol="1" anchor="b" anchorCtr="0" compatLnSpc="1">
            <a:prstTxWarp prst="textNoShape">
              <a:avLst/>
            </a:prstTxWarp>
          </a:bodyPr>
          <a:lstStyle>
            <a:lvl1pPr algn="r">
              <a:defRPr sz="1200"/>
            </a:lvl1pPr>
          </a:lstStyle>
          <a:p>
            <a:fld id="{A7DA66D5-5400-4452-9EA2-27892B885921}" type="slidenum">
              <a:rPr lang="en-GB"/>
              <a:pPr/>
              <a:t>‹#›</a:t>
            </a:fld>
            <a:endParaRPr lang="en-GB"/>
          </a:p>
        </p:txBody>
      </p:sp>
    </p:spTree>
    <p:extLst>
      <p:ext uri="{BB962C8B-B14F-4D97-AF65-F5344CB8AC3E}">
        <p14:creationId xmlns:p14="http://schemas.microsoft.com/office/powerpoint/2010/main" val="38239328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u="sng" dirty="0">
                <a:solidFill>
                  <a:srgbClr val="000000"/>
                </a:solidFill>
              </a:rPr>
              <a:t>Aim of this slide</a:t>
            </a:r>
            <a:r>
              <a:rPr lang="en-ZA" sz="1000" dirty="0">
                <a:solidFill>
                  <a:srgbClr val="000000"/>
                </a:solidFill>
              </a:rPr>
              <a:t>: Title</a:t>
            </a:r>
            <a:r>
              <a:rPr lang="en-ZA" sz="1000" baseline="0" dirty="0">
                <a:solidFill>
                  <a:srgbClr val="000000"/>
                </a:solidFill>
              </a:rPr>
              <a:t> slide for session on </a:t>
            </a:r>
            <a:r>
              <a:rPr lang="en-GB" sz="1000" dirty="0">
                <a:solidFill>
                  <a:srgbClr val="000000"/>
                </a:solidFill>
              </a:rPr>
              <a:t>Resettlement Planning and Implementation.</a:t>
            </a:r>
          </a:p>
          <a:p>
            <a:endParaRPr lang="en-ZA" sz="1000" baseline="0" dirty="0">
              <a:solidFill>
                <a:srgbClr val="000000"/>
              </a:solidFill>
            </a:endParaRPr>
          </a:p>
          <a:p>
            <a:r>
              <a:rPr lang="en-ZA" sz="1000" u="sng" baseline="0" dirty="0">
                <a:solidFill>
                  <a:srgbClr val="000000"/>
                </a:solidFill>
              </a:rPr>
              <a:t>Notes to the presenter</a:t>
            </a:r>
            <a:r>
              <a:rPr lang="en-ZA" sz="1000" baseline="0" dirty="0">
                <a:solidFill>
                  <a:srgbClr val="000000"/>
                </a:solidFill>
              </a:rPr>
              <a:t>:</a:t>
            </a:r>
          </a:p>
          <a:p>
            <a:pPr marL="171947" indent="-171947">
              <a:buFont typeface="Arial" panose="020B0604020202020204" pitchFamily="34" charset="0"/>
              <a:buChar char="•"/>
            </a:pPr>
            <a:r>
              <a:rPr lang="en-ZA" sz="1000" baseline="0" dirty="0">
                <a:solidFill>
                  <a:srgbClr val="000000"/>
                </a:solidFill>
              </a:rPr>
              <a:t>This session is designed </a:t>
            </a:r>
            <a:r>
              <a:rPr lang="en-ZA" sz="1000" b="1" baseline="0" dirty="0">
                <a:solidFill>
                  <a:srgbClr val="000000"/>
                </a:solidFill>
              </a:rPr>
              <a:t>to be presented by </a:t>
            </a:r>
            <a:r>
              <a:rPr lang="en-ZA" sz="1000" baseline="0" dirty="0">
                <a:solidFill>
                  <a:srgbClr val="000000"/>
                </a:solidFill>
              </a:rPr>
              <a:t>a community relations personnel to </a:t>
            </a:r>
            <a:r>
              <a:rPr lang="en-ZA" sz="1000" b="1" baseline="0" dirty="0">
                <a:solidFill>
                  <a:srgbClr val="000000"/>
                </a:solidFill>
              </a:rPr>
              <a:t>senior members of staff, including the General Manager</a:t>
            </a:r>
            <a:r>
              <a:rPr lang="en-GB" sz="1000" dirty="0">
                <a:solidFill>
                  <a:srgbClr val="000000"/>
                </a:solidFill>
              </a:rPr>
              <a:t>.</a:t>
            </a:r>
          </a:p>
          <a:p>
            <a:pPr marL="171947" indent="-171947">
              <a:buFont typeface="Arial" panose="020B0604020202020204" pitchFamily="34" charset="0"/>
              <a:buChar char="•"/>
            </a:pPr>
            <a:r>
              <a:rPr lang="en-ZA" sz="1000" baseline="0" dirty="0">
                <a:solidFill>
                  <a:srgbClr val="000000"/>
                </a:solidFill>
              </a:rPr>
              <a:t>The session is designed to be used if there is a likelihood that resettlement may/will be required. This sets out what the business needs to know and do in terms of planning and implementation of resettlement. </a:t>
            </a:r>
          </a:p>
          <a:p>
            <a:pPr marL="171947" indent="-171947" defTabSz="917052">
              <a:buFont typeface="Arial" panose="020B0604020202020204" pitchFamily="34" charset="0"/>
              <a:buChar char="•"/>
              <a:defRPr/>
            </a:pPr>
            <a:r>
              <a:rPr lang="en-ZA" sz="1000" baseline="0" dirty="0">
                <a:solidFill>
                  <a:srgbClr val="000000"/>
                </a:solidFill>
              </a:rPr>
              <a:t>This session is designed to take approximately 1 hour.</a:t>
            </a:r>
          </a:p>
          <a:p>
            <a:pPr marL="171947" marR="0" lvl="0" indent="-171947" algn="l" defTabSz="917052"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baseline="0" dirty="0">
                <a:solidFill>
                  <a:srgbClr val="000000"/>
                </a:solidFill>
                <a:latin typeface="Arial" panose="020B0604020202020204" pitchFamily="34" charset="0"/>
                <a:cs typeface="Arial" panose="020B0604020202020204" pitchFamily="34" charset="0"/>
              </a:rPr>
              <a:t>Within this pack, you will find slides that are “hidden” and which are a repeat of the previous slide. </a:t>
            </a:r>
            <a:r>
              <a:rPr lang="en-ZA" sz="1000" b="1" baseline="0" dirty="0">
                <a:solidFill>
                  <a:srgbClr val="000000"/>
                </a:solidFill>
                <a:latin typeface="Arial" panose="020B0604020202020204" pitchFamily="34" charset="0"/>
                <a:cs typeface="Arial" panose="020B0604020202020204" pitchFamily="34" charset="0"/>
              </a:rPr>
              <a:t>Do not delete these! </a:t>
            </a:r>
            <a:r>
              <a:rPr lang="en-ZA" sz="1000" b="0" baseline="0" dirty="0">
                <a:solidFill>
                  <a:srgbClr val="000000"/>
                </a:solidFill>
                <a:latin typeface="Arial" panose="020B0604020202020204" pitchFamily="34" charset="0"/>
                <a:cs typeface="Arial" panose="020B0604020202020204" pitchFamily="34" charset="0"/>
              </a:rPr>
              <a:t>Due to restrictions on the length of the script in the notes section, the explanatory text sometimes has to flow over more than one slide. Hence the repeated slide/image, but the different text in the notes section. </a:t>
            </a:r>
            <a:r>
              <a:rPr lang="en-ZA" sz="1000" b="0" baseline="0">
                <a:solidFill>
                  <a:srgbClr val="000000"/>
                </a:solidFill>
                <a:latin typeface="Arial" panose="020B0604020202020204" pitchFamily="34" charset="0"/>
                <a:cs typeface="Arial" panose="020B0604020202020204" pitchFamily="34" charset="0"/>
              </a:rPr>
              <a:t>Your participants will not see these hidden slides, and you will have the benefit of the full script.</a:t>
            </a:r>
            <a:endParaRPr lang="en-ZA" sz="1000" baseline="0">
              <a:solidFill>
                <a:srgbClr val="000000"/>
              </a:solidFill>
              <a:latin typeface="Arial" panose="020B0604020202020204" pitchFamily="34" charset="0"/>
              <a:cs typeface="Arial" panose="020B0604020202020204" pitchFamily="34" charset="0"/>
            </a:endParaRPr>
          </a:p>
          <a:p>
            <a:pPr marL="171947" indent="-171947" defTabSz="917052">
              <a:buFont typeface="Arial" panose="020B0604020202020204" pitchFamily="34" charset="0"/>
              <a:buChar char="•"/>
              <a:defRPr/>
            </a:pPr>
            <a:endParaRPr lang="en-ZA" sz="1000" baseline="0" dirty="0">
              <a:solidFill>
                <a:srgbClr val="000000"/>
              </a:solidFill>
            </a:endParaRPr>
          </a:p>
          <a:p>
            <a:endParaRPr lang="en-US" sz="1000" dirty="0">
              <a:solidFill>
                <a:srgbClr val="000000"/>
              </a:solidFill>
            </a:endParaRPr>
          </a:p>
        </p:txBody>
      </p:sp>
      <p:sp>
        <p:nvSpPr>
          <p:cNvPr id="4" name="Slide Number Placeholder 3"/>
          <p:cNvSpPr>
            <a:spLocks noGrp="1"/>
          </p:cNvSpPr>
          <p:nvPr>
            <p:ph type="sldNum" sz="quarter" idx="10"/>
          </p:nvPr>
        </p:nvSpPr>
        <p:spPr/>
        <p:txBody>
          <a:bodyPr/>
          <a:lstStyle/>
          <a:p>
            <a:fld id="{8818B5AE-6CB5-5D42-BE18-F191B6E0A6EE}" type="slidenum">
              <a:rPr lang="en-US" smtClean="0"/>
              <a:t>1</a:t>
            </a:fld>
            <a:endParaRPr lang="en-US"/>
          </a:p>
        </p:txBody>
      </p:sp>
    </p:spTree>
    <p:extLst>
      <p:ext uri="{BB962C8B-B14F-4D97-AF65-F5344CB8AC3E}">
        <p14:creationId xmlns:p14="http://schemas.microsoft.com/office/powerpoint/2010/main" val="135321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Courier New" panose="02070309020205020404" pitchFamily="49" charset="0"/>
              <a:buChar char="o"/>
            </a:pPr>
            <a:r>
              <a:rPr lang="en-ZA" sz="1000" dirty="0" smtClean="0"/>
              <a:t>reputational </a:t>
            </a:r>
            <a:r>
              <a:rPr lang="en-ZA" sz="1000" dirty="0"/>
              <a:t>damage (local, national and international) caused by afore-mentioned risks;</a:t>
            </a:r>
          </a:p>
          <a:p>
            <a:pPr marL="628650" lvl="1" indent="-171450">
              <a:buFont typeface="Courier New" panose="02070309020205020404" pitchFamily="49" charset="0"/>
              <a:buChar char="o"/>
            </a:pPr>
            <a:r>
              <a:rPr lang="en-ZA" sz="1000" dirty="0"/>
              <a:t>precedent setting – where companies capitulate on community expectations and demands, and therefore create an unsustainable precedent;</a:t>
            </a:r>
          </a:p>
          <a:p>
            <a:pPr marL="628650" lvl="1" indent="-171450">
              <a:buFont typeface="Courier New" panose="02070309020205020404" pitchFamily="49" charset="0"/>
              <a:buChar char="o"/>
            </a:pPr>
            <a:r>
              <a:rPr lang="en-ZA" sz="1000" dirty="0"/>
              <a:t>strain on government-company relations due to differing standards on resettlement, with impact on securing future concessions.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ZA" sz="1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ZA" sz="1000" dirty="0"/>
              <a:t>In spite</a:t>
            </a:r>
            <a:r>
              <a:rPr lang="en-ZA" sz="1000" baseline="0" dirty="0"/>
              <a:t> of these known risks</a:t>
            </a:r>
            <a:r>
              <a:rPr lang="en-ZA" sz="1000" dirty="0"/>
              <a:t>, many projects do not begin planning resettlement activities early enough. Nor do they invest enough human or financial resources in ensuring impacts are assessed and mitigated, and that benefits are shared in a sustainable way. </a:t>
            </a:r>
          </a:p>
          <a:p>
            <a:endParaRPr lang="en-ZA" sz="1000" dirty="0"/>
          </a:p>
          <a:p>
            <a:r>
              <a:rPr lang="en-ZA" sz="1000" dirty="0"/>
              <a:t>All this said, projects that do invest in planning resettlement appropriately with well-managed engagement of relevant stakeholders have been shown to gain the trust of local communities, formed more collaborative relationships with governments and been able to minimise disruptions to the business.</a:t>
            </a:r>
          </a:p>
          <a:p>
            <a:endParaRPr lang="en-ZA" sz="1000" i="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ZA" sz="1000" u="sng" dirty="0"/>
              <a:t>Reference</a:t>
            </a:r>
            <a:r>
              <a:rPr lang="en-ZA" sz="1000" u="sng" baseline="0" dirty="0"/>
              <a:t> for material used</a:t>
            </a:r>
            <a:r>
              <a:rPr lang="en-ZA" sz="1000" baseline="0" dirty="0"/>
              <a:t>:  ICMM’s </a:t>
            </a:r>
            <a:r>
              <a:rPr lang="en-ZA" sz="1000" b="0" i="0" u="none" strike="noStrike" kern="1200" baseline="0" dirty="0">
                <a:solidFill>
                  <a:schemeClr val="tx1"/>
                </a:solidFill>
              </a:rPr>
              <a:t>Land acquisition and resettlement: Lessons learned (2015), Introduction, and </a:t>
            </a:r>
            <a:r>
              <a:rPr lang="en-ZA" sz="1000" dirty="0"/>
              <a:t>Anglo American, Socio-Economic Assessment (SEAT) Toolbox, Version 3, 2012, </a:t>
            </a:r>
            <a:r>
              <a:rPr lang="en-ZA" sz="1000" b="0" i="0" u="none" strike="noStrike" kern="1200" baseline="0" dirty="0">
                <a:solidFill>
                  <a:schemeClr val="tx1"/>
                </a:solidFill>
              </a:rPr>
              <a:t>Tool 4D</a:t>
            </a:r>
            <a:r>
              <a:rPr lang="en-ZA" sz="1000" b="0" dirty="0"/>
              <a:t>,</a:t>
            </a:r>
            <a:r>
              <a:rPr lang="en-ZA" sz="1000" b="0" baseline="0" dirty="0"/>
              <a:t> </a:t>
            </a:r>
            <a:r>
              <a:rPr lang="en-ZA" sz="1000" dirty="0"/>
              <a:t>98.</a:t>
            </a:r>
          </a:p>
          <a:p>
            <a:endParaRPr lang="en-ZA" sz="1000" dirty="0"/>
          </a:p>
          <a:p>
            <a:r>
              <a:rPr lang="en-ZA" sz="1000" dirty="0"/>
              <a:t>(Notes: 2 of 2)</a:t>
            </a:r>
          </a:p>
        </p:txBody>
      </p:sp>
      <p:sp>
        <p:nvSpPr>
          <p:cNvPr id="4" name="Slide Number Placeholder 3"/>
          <p:cNvSpPr>
            <a:spLocks noGrp="1"/>
          </p:cNvSpPr>
          <p:nvPr>
            <p:ph type="sldNum" sz="quarter" idx="10"/>
          </p:nvPr>
        </p:nvSpPr>
        <p:spPr/>
        <p:txBody>
          <a:bodyPr/>
          <a:lstStyle/>
          <a:p>
            <a:fld id="{A7DA66D5-5400-4452-9EA2-27892B885921}" type="slidenum">
              <a:rPr lang="en-GB" smtClean="0"/>
              <a:pPr/>
              <a:t>10</a:t>
            </a:fld>
            <a:endParaRPr lang="en-GB"/>
          </a:p>
        </p:txBody>
      </p:sp>
    </p:spTree>
    <p:extLst>
      <p:ext uri="{BB962C8B-B14F-4D97-AF65-F5344CB8AC3E}">
        <p14:creationId xmlns:p14="http://schemas.microsoft.com/office/powerpoint/2010/main" val="66980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b="0" u="sng" dirty="0"/>
              <a:t>Aim of this slide</a:t>
            </a:r>
            <a:r>
              <a:rPr lang="en-ZA" sz="1000" b="0" dirty="0"/>
              <a:t>:</a:t>
            </a:r>
            <a:r>
              <a:rPr lang="en-ZA" sz="1000" b="0" baseline="0" dirty="0"/>
              <a:t> </a:t>
            </a:r>
            <a:r>
              <a:rPr lang="en-ZA" sz="1000" b="0" baseline="0" dirty="0" smtClean="0"/>
              <a:t>To </a:t>
            </a:r>
            <a:r>
              <a:rPr lang="en-ZA" sz="1000" b="0" baseline="0" dirty="0"/>
              <a:t>outline the impacts of resettlement, as experienced by those that are resettled. Outlining these impacts creates important context for the resettlement planning steps that are outlined in the slides to come.</a:t>
            </a:r>
          </a:p>
          <a:p>
            <a:endParaRPr lang="en-ZA" sz="1000" b="0" baseline="0" dirty="0"/>
          </a:p>
          <a:p>
            <a:r>
              <a:rPr lang="en-ZA" sz="1000" b="0" u="sng" baseline="0" dirty="0"/>
              <a:t>Key points</a:t>
            </a:r>
            <a:r>
              <a:rPr lang="en-ZA" sz="1000" b="0" baseline="0" dirty="0"/>
              <a:t>:</a:t>
            </a:r>
            <a:endParaRPr lang="en-ZA" sz="1000" b="1" dirty="0"/>
          </a:p>
          <a:p>
            <a:r>
              <a:rPr lang="en-ZA" sz="1000" b="0" i="0" u="none" strike="noStrike" kern="1200" baseline="0" dirty="0">
                <a:solidFill>
                  <a:schemeClr val="tx1"/>
                </a:solidFill>
              </a:rPr>
              <a:t>Involuntary resettlement can often expose displaced people to a range of human rights and impoverishment impacts. These include:</a:t>
            </a:r>
          </a:p>
          <a:p>
            <a:pPr marL="171450" indent="-171450">
              <a:buFont typeface="Arial" panose="020B0604020202020204" pitchFamily="34" charset="0"/>
              <a:buChar char="•"/>
            </a:pPr>
            <a:r>
              <a:rPr lang="en-ZA" sz="1000" b="0" i="0" u="none" strike="noStrike" kern="1200" baseline="0" dirty="0">
                <a:solidFill>
                  <a:schemeClr val="tx1"/>
                </a:solidFill>
              </a:rPr>
              <a:t>conflict and the break-up of communities and social support networks;</a:t>
            </a:r>
          </a:p>
          <a:p>
            <a:pPr marL="171450" indent="-171450">
              <a:buFont typeface="Arial" panose="020B0604020202020204" pitchFamily="34" charset="0"/>
              <a:buChar char="•"/>
            </a:pPr>
            <a:r>
              <a:rPr lang="en-ZA" sz="1000" b="0" i="0" u="none" strike="noStrike" kern="1200" baseline="0" dirty="0">
                <a:solidFill>
                  <a:schemeClr val="tx1"/>
                </a:solidFill>
              </a:rPr>
              <a:t>loss of identity or sense of place;</a:t>
            </a:r>
          </a:p>
          <a:p>
            <a:pPr marL="171450" indent="-171450">
              <a:buFont typeface="Arial" panose="020B0604020202020204" pitchFamily="34" charset="0"/>
              <a:buChar char="•"/>
            </a:pPr>
            <a:r>
              <a:rPr lang="en-ZA" sz="1000" b="0" i="0" u="none" strike="noStrike" kern="1200" baseline="0" dirty="0">
                <a:solidFill>
                  <a:schemeClr val="tx1"/>
                </a:solidFill>
              </a:rPr>
              <a:t>impeded or lost access to resources such as water sources, pasture, cultural assets or markets for goods and services, etc.;</a:t>
            </a:r>
          </a:p>
          <a:p>
            <a:pPr marL="171450" indent="-171450">
              <a:buFont typeface="Arial" panose="020B0604020202020204" pitchFamily="34" charset="0"/>
              <a:buChar char="•"/>
            </a:pPr>
            <a:r>
              <a:rPr lang="en-ZA" sz="1000" b="0" i="0" u="none" strike="noStrike" kern="1200" baseline="0" dirty="0">
                <a:solidFill>
                  <a:schemeClr val="tx1"/>
                </a:solidFill>
              </a:rPr>
              <a:t>loss of access to public infrastructure or services;</a:t>
            </a:r>
          </a:p>
          <a:p>
            <a:pPr marL="171450" indent="-171450">
              <a:buFont typeface="Arial" panose="020B0604020202020204" pitchFamily="34" charset="0"/>
              <a:buChar char="•"/>
            </a:pPr>
            <a:r>
              <a:rPr lang="en-ZA" sz="1000" b="0" i="0" u="none" strike="noStrike" kern="1200" baseline="0" dirty="0">
                <a:solidFill>
                  <a:schemeClr val="tx1"/>
                </a:solidFill>
              </a:rPr>
              <a:t>loss of access to common property;</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b="0" i="0" u="none" strike="noStrike" kern="1200" baseline="0" dirty="0">
                <a:solidFill>
                  <a:schemeClr val="tx1"/>
                </a:solidFill>
              </a:rPr>
              <a:t>Compromised livelihoods due to food insecurity, and loss of productive assets or income sources;</a:t>
            </a:r>
          </a:p>
          <a:p>
            <a:pPr marL="171450" indent="-171450">
              <a:buFont typeface="Arial" panose="020B0604020202020204" pitchFamily="34" charset="0"/>
              <a:buChar char="•"/>
            </a:pPr>
            <a:r>
              <a:rPr lang="en-ZA" sz="1000" b="0" i="0" u="none" strike="noStrike" kern="1200" baseline="0" dirty="0">
                <a:solidFill>
                  <a:schemeClr val="tx1"/>
                </a:solidFill>
              </a:rPr>
              <a:t>social ills, family breakdown; </a:t>
            </a:r>
          </a:p>
          <a:p>
            <a:pPr marL="171450" indent="-171450">
              <a:buFont typeface="Arial" panose="020B0604020202020204" pitchFamily="34" charset="0"/>
              <a:buChar char="•"/>
            </a:pPr>
            <a:r>
              <a:rPr lang="en-ZA" sz="1000" b="0" i="0" u="none" strike="noStrike" kern="1200" baseline="0" dirty="0">
                <a:solidFill>
                  <a:schemeClr val="tx1"/>
                </a:solidFill>
              </a:rPr>
              <a:t>decreased marketability of skills in host communities;</a:t>
            </a:r>
          </a:p>
          <a:p>
            <a:pPr marL="171450" indent="-171450">
              <a:buFont typeface="Arial" panose="020B0604020202020204" pitchFamily="34" charset="0"/>
              <a:buChar char="•"/>
            </a:pPr>
            <a:r>
              <a:rPr lang="en-ZA" sz="1000" b="0" i="0" u="none" strike="noStrike" kern="1200" baseline="0" dirty="0">
                <a:solidFill>
                  <a:schemeClr val="tx1"/>
                </a:solidFill>
              </a:rPr>
              <a:t>cultural impacts; and</a:t>
            </a:r>
          </a:p>
          <a:p>
            <a:pPr marL="171450" indent="-171450">
              <a:buFont typeface="Arial" panose="020B0604020202020204" pitchFamily="34" charset="0"/>
              <a:buChar char="•"/>
            </a:pPr>
            <a:r>
              <a:rPr lang="en-ZA" sz="1000" b="0" i="0" u="none" strike="noStrike" kern="1200" baseline="0" dirty="0">
                <a:solidFill>
                  <a:schemeClr val="tx1"/>
                </a:solidFill>
              </a:rPr>
              <a:t>emotional and psychological impacts.</a:t>
            </a:r>
          </a:p>
          <a:p>
            <a:endParaRPr lang="en-ZA" sz="1000" b="0" i="0" u="none" strike="noStrike" kern="1200" baseline="0" dirty="0">
              <a:solidFill>
                <a:schemeClr val="tx1"/>
              </a:solidFill>
            </a:endParaRPr>
          </a:p>
          <a:p>
            <a:r>
              <a:rPr lang="en-ZA" sz="1000" b="0" i="0" u="none" strike="noStrike" kern="1200" baseline="0" dirty="0">
                <a:solidFill>
                  <a:schemeClr val="tx1"/>
                </a:solidFill>
              </a:rPr>
              <a:t>These negative impacts are often particularly harsh for vulnerable groups, for example, female-headed households, the elderly, poorer households, the disabled, children-headed households, etc. This is discussed in more detail in Task 3 later in the training session.</a:t>
            </a:r>
          </a:p>
          <a:p>
            <a:endParaRPr lang="en-ZA" sz="1000" dirty="0"/>
          </a:p>
          <a:p>
            <a:r>
              <a:rPr lang="en-ZA" sz="1000" b="0" i="0" u="none" strike="noStrike" kern="1200" baseline="0" dirty="0">
                <a:solidFill>
                  <a:schemeClr val="tx1"/>
                </a:solidFill>
              </a:rPr>
              <a:t>(Notes: 1 of 2)</a:t>
            </a:r>
          </a:p>
          <a:p>
            <a:endParaRPr lang="en-ZA" sz="1000" b="1" dirty="0"/>
          </a:p>
          <a:p>
            <a:endParaRPr lang="en-ZA" sz="1000" dirty="0"/>
          </a:p>
        </p:txBody>
      </p:sp>
      <p:sp>
        <p:nvSpPr>
          <p:cNvPr id="4" name="Slide Number Placeholder 3"/>
          <p:cNvSpPr>
            <a:spLocks noGrp="1"/>
          </p:cNvSpPr>
          <p:nvPr>
            <p:ph type="sldNum" sz="quarter" idx="10"/>
          </p:nvPr>
        </p:nvSpPr>
        <p:spPr/>
        <p:txBody>
          <a:bodyPr/>
          <a:lstStyle/>
          <a:p>
            <a:fld id="{A7DA66D5-5400-4452-9EA2-27892B885921}" type="slidenum">
              <a:rPr lang="en-GB" smtClean="0"/>
              <a:pPr/>
              <a:t>11</a:t>
            </a:fld>
            <a:endParaRPr lang="en-GB"/>
          </a:p>
        </p:txBody>
      </p:sp>
    </p:spTree>
    <p:extLst>
      <p:ext uri="{BB962C8B-B14F-4D97-AF65-F5344CB8AC3E}">
        <p14:creationId xmlns:p14="http://schemas.microsoft.com/office/powerpoint/2010/main" val="2977977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b="0" i="0" u="none" strike="noStrike" kern="1200" baseline="0" dirty="0" smtClean="0">
                <a:solidFill>
                  <a:schemeClr val="tx1"/>
                </a:solidFill>
              </a:rPr>
              <a:t>Host </a:t>
            </a:r>
            <a:r>
              <a:rPr lang="en-ZA" sz="1000" b="0" i="0" u="none" strike="noStrike" kern="1200" baseline="0" dirty="0">
                <a:solidFill>
                  <a:schemeClr val="tx1"/>
                </a:solidFill>
              </a:rPr>
              <a:t>communities can also be susceptible to impacts, particularly when the resettlement process does not take into account the capacity of the receiving community to absorb the displaced population, resulting in, for example, strain on social services and infrastructure and increased competition for scarce jobs, land, food security, etc.</a:t>
            </a:r>
          </a:p>
          <a:p>
            <a:endParaRPr lang="en-ZA" sz="1000" b="0" i="0" u="none" strike="noStrike" kern="1200" baseline="0" dirty="0">
              <a:solidFill>
                <a:schemeClr val="tx1"/>
              </a:solidFill>
            </a:endParaRPr>
          </a:p>
          <a:p>
            <a:r>
              <a:rPr lang="en-ZA" sz="1000" b="0" i="0" u="sng" strike="noStrike" kern="1200" baseline="0" dirty="0">
                <a:solidFill>
                  <a:schemeClr val="tx1"/>
                </a:solidFill>
              </a:rPr>
              <a:t>Note</a:t>
            </a:r>
            <a:r>
              <a:rPr lang="en-ZA" sz="1000" b="0" i="0" u="none" strike="noStrike" kern="1200" baseline="0" dirty="0">
                <a:solidFill>
                  <a:schemeClr val="tx1"/>
                </a:solidFill>
              </a:rPr>
              <a:t>: in many instances the above impacts can also apply to voluntary resettlement. For that reason, it is considered good practice (from an impact and risk management perspective) to follow the IFC PS 5 guidelines regardless of whether the resettlement is voluntary or involuntary.</a:t>
            </a:r>
          </a:p>
          <a:p>
            <a:endParaRPr lang="en-ZA" sz="1000" b="0" i="0" u="none" strike="noStrike" kern="120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ZA" sz="1000" b="0" u="sng" dirty="0"/>
              <a:t>Reference for material used</a:t>
            </a:r>
            <a:r>
              <a:rPr lang="en-ZA" sz="1000" b="0" dirty="0"/>
              <a:t>:</a:t>
            </a:r>
            <a:r>
              <a:rPr lang="en-ZA" sz="1000" b="0" baseline="0" dirty="0"/>
              <a:t> </a:t>
            </a:r>
            <a:r>
              <a:rPr lang="en-ZA" sz="1000" dirty="0"/>
              <a:t>Anglo American, Socio-Economic Assessment (SEAT) Toolbox, Version 3, 2012, </a:t>
            </a:r>
            <a:r>
              <a:rPr lang="en-ZA" sz="1000" b="0" i="0" u="none" strike="noStrike" kern="1200" baseline="0" dirty="0">
                <a:solidFill>
                  <a:schemeClr val="tx1"/>
                </a:solidFill>
              </a:rPr>
              <a:t>Tool 4D</a:t>
            </a:r>
            <a:r>
              <a:rPr lang="en-ZA" sz="1000" b="0" dirty="0"/>
              <a:t>,</a:t>
            </a:r>
            <a:r>
              <a:rPr lang="en-ZA" sz="1000" b="0" baseline="0" dirty="0"/>
              <a:t> Page 98</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ZA" sz="1000" dirty="0"/>
          </a:p>
          <a:p>
            <a:pPr>
              <a:defRPr/>
            </a:pPr>
            <a:r>
              <a:rPr lang="en-ZA" sz="1000" dirty="0"/>
              <a:t>(Notes: 2 of 2)</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ZA" sz="1000" b="0" dirty="0"/>
          </a:p>
          <a:p>
            <a:endParaRPr lang="en-ZA" sz="1000" b="1" dirty="0"/>
          </a:p>
          <a:p>
            <a:endParaRPr lang="en-ZA" sz="1000" dirty="0"/>
          </a:p>
        </p:txBody>
      </p:sp>
      <p:sp>
        <p:nvSpPr>
          <p:cNvPr id="4" name="Slide Number Placeholder 3"/>
          <p:cNvSpPr>
            <a:spLocks noGrp="1"/>
          </p:cNvSpPr>
          <p:nvPr>
            <p:ph type="sldNum" sz="quarter" idx="10"/>
          </p:nvPr>
        </p:nvSpPr>
        <p:spPr/>
        <p:txBody>
          <a:bodyPr/>
          <a:lstStyle/>
          <a:p>
            <a:fld id="{A7DA66D5-5400-4452-9EA2-27892B885921}" type="slidenum">
              <a:rPr lang="en-GB" smtClean="0"/>
              <a:pPr/>
              <a:t>12</a:t>
            </a:fld>
            <a:endParaRPr lang="en-GB"/>
          </a:p>
        </p:txBody>
      </p:sp>
    </p:spTree>
    <p:extLst>
      <p:ext uri="{BB962C8B-B14F-4D97-AF65-F5344CB8AC3E}">
        <p14:creationId xmlns:p14="http://schemas.microsoft.com/office/powerpoint/2010/main" val="4253563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3330" y="4611088"/>
            <a:ext cx="6358954" cy="4585809"/>
          </a:xfrm>
        </p:spPr>
        <p:txBody>
          <a:bodyPr/>
          <a:lstStyle/>
          <a:p>
            <a:r>
              <a:rPr lang="en-ZA" sz="1000" b="0" i="0" u="sng" strike="noStrike" kern="1200" baseline="0" dirty="0">
                <a:solidFill>
                  <a:schemeClr val="tx1"/>
                </a:solidFill>
              </a:rPr>
              <a:t>Aim of this slide</a:t>
            </a:r>
            <a:r>
              <a:rPr lang="en-ZA" sz="1000" b="0" i="0" u="none" strike="noStrike" kern="1200" baseline="0" dirty="0">
                <a:solidFill>
                  <a:schemeClr val="tx1"/>
                </a:solidFill>
              </a:rPr>
              <a:t>: </a:t>
            </a:r>
            <a:r>
              <a:rPr lang="en-ZA" sz="1000" b="0" i="0" u="none" strike="noStrike" kern="1200" baseline="0" dirty="0" smtClean="0">
                <a:solidFill>
                  <a:schemeClr val="tx1"/>
                </a:solidFill>
              </a:rPr>
              <a:t>To </a:t>
            </a:r>
            <a:r>
              <a:rPr lang="en-ZA" sz="1000" b="0" i="0" u="none" strike="noStrike" kern="1200" baseline="0" dirty="0">
                <a:solidFill>
                  <a:schemeClr val="tx1"/>
                </a:solidFill>
              </a:rPr>
              <a:t>define the objectives of resettlement planning (based on IFC PS 5) – doing so helps to clarify the levels of performance required by companies in relation to resettlement.</a:t>
            </a:r>
          </a:p>
          <a:p>
            <a:endParaRPr lang="en-ZA" sz="1000" b="0" i="0" u="none" strike="noStrike" kern="1200" baseline="0" dirty="0">
              <a:solidFill>
                <a:schemeClr val="tx1"/>
              </a:solidFill>
            </a:endParaRPr>
          </a:p>
          <a:p>
            <a:r>
              <a:rPr lang="en-ZA" sz="1000" b="0" i="0" u="sng" strike="noStrike" kern="1200" baseline="0" dirty="0">
                <a:solidFill>
                  <a:schemeClr val="tx1"/>
                </a:solidFill>
              </a:rPr>
              <a:t>Key points</a:t>
            </a:r>
            <a:r>
              <a:rPr lang="en-ZA" sz="1000" b="0" i="0" u="none" strike="noStrike" kern="1200" baseline="0" dirty="0">
                <a:solidFill>
                  <a:schemeClr val="tx1"/>
                </a:solidFill>
              </a:rPr>
              <a:t>:</a:t>
            </a:r>
          </a:p>
          <a:p>
            <a:r>
              <a:rPr lang="en-ZA" sz="1000" b="0" i="0" u="none" strike="noStrike" kern="1200" baseline="0" dirty="0">
                <a:solidFill>
                  <a:schemeClr val="tx1"/>
                </a:solidFill>
              </a:rPr>
              <a:t>The overall objective of resettlement planning is to ensure that all affected people are compensated equitably in accordance with local laws and international guidelines, and have the opportunity to improve their living standards and income-earning capacity over pre-resettlement levels. Key principles which underlie good resettlement planning, as per IFC PS 5, are:</a:t>
            </a:r>
            <a:endParaRPr lang="en-GB" altLang="en-US" sz="1000" dirty="0">
              <a:solidFill>
                <a:schemeClr val="tx1"/>
              </a:solidFill>
            </a:endParaRPr>
          </a:p>
          <a:p>
            <a:endParaRPr lang="en-GB" sz="1000" b="0" i="0" u="none" strike="noStrike" kern="1200" baseline="0" dirty="0">
              <a:solidFill>
                <a:schemeClr val="tx1"/>
              </a:solidFill>
            </a:endParaRPr>
          </a:p>
          <a:p>
            <a:pPr marL="228600" indent="-228600">
              <a:buFont typeface="+mj-lt"/>
              <a:buAutoNum type="arabicPeriod"/>
            </a:pPr>
            <a:r>
              <a:rPr lang="en-GB" sz="1000" b="0" i="0" u="none" strike="noStrike" kern="1200" baseline="0" dirty="0">
                <a:solidFill>
                  <a:schemeClr val="tx1"/>
                </a:solidFill>
              </a:rPr>
              <a:t>A</a:t>
            </a:r>
            <a:r>
              <a:rPr lang="en-ZA" sz="1000" b="0" i="0" u="none" strike="noStrike" kern="1200" baseline="0" dirty="0">
                <a:solidFill>
                  <a:schemeClr val="tx1"/>
                </a:solidFill>
              </a:rPr>
              <a:t>void or at least minimize involuntary resettlement wherever feasible by exploring alternative project designs;</a:t>
            </a:r>
          </a:p>
          <a:p>
            <a:pPr marL="228600" indent="-228600">
              <a:buFont typeface="+mj-lt"/>
              <a:buAutoNum type="arabicPeriod"/>
            </a:pPr>
            <a:r>
              <a:rPr lang="en-ZA" sz="1000" b="0" i="0" u="none" strike="noStrike" kern="1200" baseline="0" dirty="0">
                <a:solidFill>
                  <a:schemeClr val="tx1"/>
                </a:solidFill>
              </a:rPr>
              <a:t>Avoid forced eviction;</a:t>
            </a:r>
          </a:p>
          <a:p>
            <a:pPr marL="228600" indent="-228600">
              <a:buFont typeface="+mj-lt"/>
              <a:buAutoNum type="arabicPeriod"/>
            </a:pPr>
            <a:r>
              <a:rPr lang="en-ZA" sz="1000" b="0" i="0" u="none" strike="noStrike" kern="1200" baseline="0" dirty="0">
                <a:solidFill>
                  <a:schemeClr val="tx1"/>
                </a:solidFill>
              </a:rPr>
              <a:t>Mitigate adverse social and economic impacts from land acquisition or restrictions on affected persons’ use of land by:</a:t>
            </a:r>
          </a:p>
          <a:p>
            <a:pPr marL="685800" lvl="1" indent="-228600">
              <a:buFont typeface="+mj-lt"/>
              <a:buAutoNum type="alphaLcParenR"/>
            </a:pPr>
            <a:r>
              <a:rPr lang="en-ZA" sz="1000" b="0" i="0" u="none" strike="noStrike" kern="1200" baseline="0" dirty="0">
                <a:solidFill>
                  <a:schemeClr val="tx1"/>
                </a:solidFill>
              </a:rPr>
              <a:t>providing compensation for loss of assets at replacement cost; and</a:t>
            </a:r>
          </a:p>
          <a:p>
            <a:pPr marL="685800" lvl="1" indent="-228600">
              <a:buFont typeface="+mj-lt"/>
              <a:buAutoNum type="alphaLcParenR"/>
            </a:pPr>
            <a:r>
              <a:rPr lang="en-ZA" sz="1000" b="0" i="0" u="none" strike="noStrike" kern="1200" baseline="0" dirty="0">
                <a:solidFill>
                  <a:schemeClr val="tx1"/>
                </a:solidFill>
              </a:rPr>
              <a:t>ensuring that resettlement activities are implemented with appropriate disclosure of information, consultation, and the informed participation of those affected;</a:t>
            </a:r>
          </a:p>
          <a:p>
            <a:pPr marL="228600" indent="-228600">
              <a:buFont typeface="+mj-lt"/>
              <a:buAutoNum type="arabicPeriod"/>
            </a:pPr>
            <a:r>
              <a:rPr lang="en-ZA" sz="1000" b="0" i="0" u="none" strike="noStrike" kern="1200" baseline="0" dirty="0">
                <a:solidFill>
                  <a:schemeClr val="tx1"/>
                </a:solidFill>
              </a:rPr>
              <a:t>Improve or at least restore the livelihoods and standards of living of displaced persons;</a:t>
            </a:r>
          </a:p>
          <a:p>
            <a:pPr marL="228600" indent="-228600">
              <a:buFont typeface="+mj-lt"/>
              <a:buAutoNum type="arabicPeriod"/>
            </a:pPr>
            <a:r>
              <a:rPr lang="en-ZA" sz="1000" b="0" i="0" u="none" strike="noStrike" kern="1200" baseline="0" dirty="0">
                <a:solidFill>
                  <a:schemeClr val="tx1"/>
                </a:solidFill>
              </a:rPr>
              <a:t>Improve living conditions among displaced persons through provision of adequate housing with security of tenure at resettlement sites (Note: A resettlement site offers security of tenure if it protects the resettled persons from forced evictions [IFC PS 5, 2012]).</a:t>
            </a:r>
          </a:p>
          <a:p>
            <a:pPr marL="228600" indent="-228600">
              <a:buFont typeface="+mj-lt"/>
              <a:buAutoNum type="arabicPeriod"/>
            </a:pPr>
            <a:endParaRPr lang="en-ZA" sz="1000" b="0" i="0" u="none" strike="noStrike" kern="120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ZA" sz="1000" b="0" i="0" u="sng" strike="noStrike" kern="1200" baseline="0" dirty="0">
                <a:solidFill>
                  <a:schemeClr val="tx1"/>
                </a:solidFill>
              </a:rPr>
              <a:t>Reference for material used</a:t>
            </a:r>
            <a:r>
              <a:rPr lang="en-ZA" sz="1000" b="0" i="0" u="none" strike="noStrike" kern="1200" baseline="0" dirty="0">
                <a:solidFill>
                  <a:schemeClr val="tx1"/>
                </a:solidFill>
              </a:rPr>
              <a:t>: </a:t>
            </a:r>
            <a:r>
              <a:rPr lang="en-ZA" sz="1000" baseline="0" dirty="0"/>
              <a:t>ICMM’s </a:t>
            </a:r>
            <a:r>
              <a:rPr lang="en-ZA" sz="1000" b="0" i="0" u="none" strike="noStrike" kern="1200" baseline="0" dirty="0">
                <a:solidFill>
                  <a:schemeClr val="tx1"/>
                </a:solidFill>
              </a:rPr>
              <a:t>Land acquisition and resettlement: Lessons learned (2015), Page 9, but taken from IFC PS 5 (2012).</a:t>
            </a:r>
          </a:p>
          <a:p>
            <a:pPr marL="0" indent="0">
              <a:buFont typeface="+mj-lt"/>
              <a:buNone/>
            </a:pPr>
            <a:endParaRPr lang="en-ZA" sz="1000" b="0" i="0" u="none" strike="noStrike" kern="1200" baseline="0" dirty="0">
              <a:solidFill>
                <a:schemeClr val="tx1"/>
              </a:solidFill>
            </a:endParaRPr>
          </a:p>
          <a:p>
            <a:pPr marL="228600" indent="-228600">
              <a:buFont typeface="+mj-lt"/>
              <a:buAutoNum type="arabicPeriod"/>
            </a:pPr>
            <a:endParaRPr lang="en-ZA" sz="1000" b="0" i="0" u="none" strike="noStrike" kern="1200" baseline="0" dirty="0">
              <a:solidFill>
                <a:schemeClr val="tx1"/>
              </a:solidFill>
            </a:endParaRPr>
          </a:p>
        </p:txBody>
      </p:sp>
      <p:sp>
        <p:nvSpPr>
          <p:cNvPr id="4" name="Slide Number Placeholder 3"/>
          <p:cNvSpPr>
            <a:spLocks noGrp="1"/>
          </p:cNvSpPr>
          <p:nvPr>
            <p:ph type="sldNum" sz="quarter" idx="10"/>
          </p:nvPr>
        </p:nvSpPr>
        <p:spPr/>
        <p:txBody>
          <a:bodyPr/>
          <a:lstStyle/>
          <a:p>
            <a:fld id="{756305F0-87F3-4D53-B45C-0BD4688EED62}" type="slidenum">
              <a:rPr lang="en-ZA" smtClean="0"/>
              <a:pPr/>
              <a:t>13</a:t>
            </a:fld>
            <a:endParaRPr lang="en-ZA" dirty="0"/>
          </a:p>
        </p:txBody>
      </p:sp>
    </p:spTree>
    <p:extLst>
      <p:ext uri="{BB962C8B-B14F-4D97-AF65-F5344CB8AC3E}">
        <p14:creationId xmlns:p14="http://schemas.microsoft.com/office/powerpoint/2010/main" val="345192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u="sng" dirty="0"/>
              <a:t>Aim</a:t>
            </a:r>
            <a:r>
              <a:rPr lang="en-GB" sz="1000" u="sng" baseline="0" dirty="0"/>
              <a:t> of this slide</a:t>
            </a:r>
            <a:r>
              <a:rPr lang="en-GB" sz="1000" baseline="0" dirty="0"/>
              <a:t>: </a:t>
            </a:r>
            <a:r>
              <a:rPr lang="en-GB" sz="1000" baseline="0" dirty="0" smtClean="0"/>
              <a:t>To </a:t>
            </a:r>
            <a:r>
              <a:rPr lang="en-GB" sz="1000" baseline="0" dirty="0"/>
              <a:t>provide an outline of the resources required to implement a resettlement process.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000"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000" u="sng" baseline="0" dirty="0"/>
              <a:t>Key points</a:t>
            </a:r>
            <a:r>
              <a:rPr lang="en-GB" sz="1000" baseline="0" dirty="0"/>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000" baseline="0" dirty="0"/>
              <a:t>Implementing a resettlement process is a significant endeavour, with potential risks to business throughout the process. Managing these requires senior level commitment, support and allocation of resources from start to finish, until such time that the completion audit deems that the objectives of the resettlement have been met.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000" baseline="0" dirty="0"/>
              <a:t>The most significant of these resources are budget, time and expertise.</a:t>
            </a: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lang="en-ZA" sz="1000" b="0" i="0" u="none" strike="noStrike" kern="1200" baseline="0" dirty="0">
                <a:solidFill>
                  <a:schemeClr val="tx1"/>
                </a:solidFill>
              </a:rPr>
              <a:t>The RAP budget should be linked with a detailed implementation schedule for all key resettlement and rehabilitation activities. This schedule should, in turn, be synchronized with the project’s schedule of civil works construction. </a:t>
            </a: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lang="en-GB" sz="1000" baseline="0" dirty="0"/>
              <a:t>The general rule of thumb is that resettlements </a:t>
            </a:r>
            <a:r>
              <a:rPr lang="en-GB" sz="1000" dirty="0"/>
              <a:t>take twice as long as your worst estimate and twice as much as your highest cost estimate. In</a:t>
            </a:r>
            <a:r>
              <a:rPr lang="en-GB" sz="1000" baseline="0" dirty="0"/>
              <a:t> 1993 the World Bank estimated that </a:t>
            </a:r>
            <a:r>
              <a:rPr lang="en-GB" altLang="en-US" sz="1000" dirty="0">
                <a:solidFill>
                  <a:schemeClr val="tx1"/>
                </a:solidFill>
              </a:rPr>
              <a:t>resettlement projects are typically </a:t>
            </a:r>
            <a:r>
              <a:rPr lang="en-GB" altLang="en-US" sz="1000" b="1" dirty="0">
                <a:solidFill>
                  <a:schemeClr val="tx1"/>
                </a:solidFill>
              </a:rPr>
              <a:t>10-24</a:t>
            </a:r>
            <a:r>
              <a:rPr lang="en-GB" altLang="en-US" sz="1000" dirty="0">
                <a:solidFill>
                  <a:schemeClr val="tx1"/>
                </a:solidFill>
              </a:rPr>
              <a:t> months behind schedule,</a:t>
            </a:r>
            <a:r>
              <a:rPr lang="en-GB" altLang="en-US" sz="1000" baseline="0" dirty="0">
                <a:solidFill>
                  <a:schemeClr val="tx1"/>
                </a:solidFill>
              </a:rPr>
              <a:t> and that </a:t>
            </a:r>
            <a:r>
              <a:rPr lang="en-GB" altLang="en-US" sz="1000" dirty="0">
                <a:solidFill>
                  <a:schemeClr val="tx1"/>
                </a:solidFill>
              </a:rPr>
              <a:t>final costs were </a:t>
            </a:r>
            <a:r>
              <a:rPr lang="en-GB" altLang="en-US" sz="1000" b="1" dirty="0">
                <a:solidFill>
                  <a:schemeClr val="tx1"/>
                </a:solidFill>
              </a:rPr>
              <a:t>300 to 400% higher </a:t>
            </a:r>
            <a:r>
              <a:rPr lang="en-GB" altLang="en-US" sz="1000" dirty="0">
                <a:solidFill>
                  <a:schemeClr val="tx1"/>
                </a:solidFill>
              </a:rPr>
              <a:t>than anticipated</a:t>
            </a:r>
            <a:r>
              <a:rPr lang="en-GB" altLang="en-US" sz="1000" dirty="0" smtClean="0">
                <a:solidFill>
                  <a:schemeClr val="tx1"/>
                </a:solidFill>
              </a:rPr>
              <a:t>.</a:t>
            </a:r>
          </a:p>
          <a:p>
            <a:pPr marL="171450" lvl="0" indent="-171450">
              <a:buFont typeface="Arial" panose="020B0604020202020204" pitchFamily="34" charset="0"/>
              <a:buChar char="•"/>
              <a:defRPr/>
            </a:pPr>
            <a:r>
              <a:rPr lang="en-GB" sz="1000" dirty="0"/>
              <a:t>Apart from the budget required for the specialist resettlement team, there is also the budget required to compensate for the loss of physical and/or livelihood assets. As noted previously, compensation is at full replacement cost. The client is also required to </a:t>
            </a:r>
            <a:r>
              <a:rPr lang="en-ZA" sz="1000" dirty="0"/>
              <a:t>provide opportunities to displaced communities and persons to derive appropriate development benefits from the project. This too will have budget implications.</a:t>
            </a:r>
          </a:p>
          <a:p>
            <a:pPr marL="171450" lvl="0" indent="-171450">
              <a:buFont typeface="Arial" panose="020B0604020202020204" pitchFamily="34" charset="0"/>
              <a:buChar char="•"/>
              <a:defRPr/>
            </a:pPr>
            <a:r>
              <a:rPr lang="en-GB" sz="1000" dirty="0"/>
              <a:t>In terms of expertise required, this includes specialist resettlement consultants - working as part of an inter-disciplinary assessment and planning team, and linked into key decision-making processes within the company (e.g. project design and scheduling), and staff time (resettlement processes require heavy staff involvement to ensure it is integrated into the life of the project).</a:t>
            </a:r>
          </a:p>
          <a:p>
            <a:pPr marL="171450" lvl="0" indent="-171450">
              <a:buFont typeface="Arial" panose="020B0604020202020204" pitchFamily="34" charset="0"/>
              <a:buChar char="•"/>
              <a:defRPr/>
            </a:pPr>
            <a:r>
              <a:rPr lang="en-ZA" sz="1000" dirty="0"/>
              <a:t>Other resettlement costs include moving allowances and transitional support while standards of living and livelihoods are being re-established</a:t>
            </a:r>
            <a:r>
              <a:rPr lang="en-ZA" sz="1000" dirty="0" smtClean="0"/>
              <a:t>.</a:t>
            </a:r>
            <a:endParaRPr lang="en-GB" altLang="en-US" sz="1000" dirty="0">
              <a:solidFill>
                <a:schemeClr val="tx1"/>
              </a:solidFill>
            </a:endParaRPr>
          </a:p>
          <a:p>
            <a:pPr marR="0" lvl="0" algn="l" defTabSz="914400" rtl="0" eaLnBrk="1" fontAlgn="base" latinLnBrk="0" hangingPunct="1">
              <a:lnSpc>
                <a:spcPct val="100000"/>
              </a:lnSpc>
              <a:spcBef>
                <a:spcPct val="30000"/>
              </a:spcBef>
              <a:spcAft>
                <a:spcPct val="0"/>
              </a:spcAft>
              <a:buClrTx/>
              <a:buSzTx/>
              <a:tabLst/>
              <a:defRPr/>
            </a:pPr>
            <a:endParaRPr lang="en-GB" sz="1000" baseline="0" dirty="0"/>
          </a:p>
          <a:p>
            <a:endParaRPr lang="en-ZA" sz="1000" dirty="0"/>
          </a:p>
        </p:txBody>
      </p:sp>
      <p:sp>
        <p:nvSpPr>
          <p:cNvPr id="4" name="Slide Number Placeholder 3"/>
          <p:cNvSpPr>
            <a:spLocks noGrp="1"/>
          </p:cNvSpPr>
          <p:nvPr>
            <p:ph type="sldNum" sz="quarter" idx="10"/>
          </p:nvPr>
        </p:nvSpPr>
        <p:spPr/>
        <p:txBody>
          <a:bodyPr/>
          <a:lstStyle/>
          <a:p>
            <a:fld id="{A7DA66D5-5400-4452-9EA2-27892B885921}" type="slidenum">
              <a:rPr lang="en-GB" smtClean="0"/>
              <a:pPr/>
              <a:t>14</a:t>
            </a:fld>
            <a:endParaRPr lang="en-GB"/>
          </a:p>
        </p:txBody>
      </p:sp>
    </p:spTree>
    <p:extLst>
      <p:ext uri="{BB962C8B-B14F-4D97-AF65-F5344CB8AC3E}">
        <p14:creationId xmlns:p14="http://schemas.microsoft.com/office/powerpoint/2010/main" val="133337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GB" sz="1000" u="sng" dirty="0"/>
              <a:t>Aim of this slide</a:t>
            </a:r>
            <a:r>
              <a:rPr lang="en-GB" sz="1000" dirty="0"/>
              <a:t>: To provide an outline of the resources required to implement a resettlement process.</a:t>
            </a:r>
          </a:p>
          <a:p>
            <a:pPr lvl="0">
              <a:defRPr/>
            </a:pPr>
            <a:endParaRPr lang="en-GB" sz="1000" dirty="0"/>
          </a:p>
          <a:p>
            <a:pPr lvl="0">
              <a:defRPr/>
            </a:pPr>
            <a:r>
              <a:rPr lang="en-GB" sz="1000" u="sng" dirty="0"/>
              <a:t>Key points</a:t>
            </a:r>
            <a:r>
              <a:rPr lang="en-GB" sz="1000" dirty="0"/>
              <a:t>:</a:t>
            </a:r>
          </a:p>
          <a:p>
            <a:pPr marL="171450" lvl="0" indent="-171450">
              <a:buFont typeface="Arial" panose="020B0604020202020204" pitchFamily="34" charset="0"/>
              <a:buChar char="•"/>
              <a:defRPr/>
            </a:pPr>
            <a:r>
              <a:rPr lang="en-GB" sz="1000" dirty="0"/>
              <a:t>Implementing a resettlement process is a significant endeavour, with potential risks to business throughout the process. Managing these requires senior level commitment, support and allocation of resources from start to finish, until such time that the completion audit deems that the objectives of the resettlement have been met.</a:t>
            </a:r>
          </a:p>
          <a:p>
            <a:pPr marL="171450" lvl="0" indent="-171450">
              <a:buFont typeface="Arial" panose="020B0604020202020204" pitchFamily="34" charset="0"/>
              <a:buChar char="•"/>
              <a:defRPr/>
            </a:pPr>
            <a:r>
              <a:rPr lang="en-GB" sz="1000" dirty="0"/>
              <a:t>The most significant of these resources are budget, time and expertise.</a:t>
            </a:r>
          </a:p>
          <a:p>
            <a:pPr marL="628650" lvl="1" indent="-171450">
              <a:buFont typeface="Courier New" panose="02070309020205020404" pitchFamily="49" charset="0"/>
              <a:buChar char="o"/>
              <a:defRPr/>
            </a:pPr>
            <a:r>
              <a:rPr lang="en-ZA" sz="1000" dirty="0"/>
              <a:t>The RAP budget should be linked with a detailed implementation schedule for all key resettlement and rehabilitation activities. This schedule should, in turn, be synchronized with the project’s schedule of civil works construction. </a:t>
            </a:r>
          </a:p>
          <a:p>
            <a:pPr marL="628650" lvl="1" indent="-171450">
              <a:buFont typeface="Courier New" panose="02070309020205020404" pitchFamily="49" charset="0"/>
              <a:buChar char="o"/>
              <a:defRPr/>
            </a:pPr>
            <a:r>
              <a:rPr lang="en-GB" sz="1000" dirty="0"/>
              <a:t>The general rule of thumb is that resettlements take twice as long as your worst estimate and twice as much as your highest cost estimate. In 1993 the World Bank estimated that </a:t>
            </a:r>
            <a:r>
              <a:rPr lang="en-GB" altLang="en-US" sz="1000" dirty="0"/>
              <a:t>resettlement projects are typically </a:t>
            </a:r>
            <a:r>
              <a:rPr lang="en-GB" altLang="en-US" sz="1000" b="1" dirty="0"/>
              <a:t>10-24</a:t>
            </a:r>
            <a:r>
              <a:rPr lang="en-GB" altLang="en-US" sz="1000" dirty="0"/>
              <a:t> months behind schedule, and that final costs were </a:t>
            </a:r>
            <a:r>
              <a:rPr lang="en-GB" altLang="en-US" sz="1000" b="1" dirty="0"/>
              <a:t>300 to 400% higher </a:t>
            </a:r>
            <a:r>
              <a:rPr lang="en-GB" altLang="en-US" sz="1000" dirty="0"/>
              <a:t>than anticipated.</a:t>
            </a:r>
          </a:p>
          <a:p>
            <a:pPr marL="171450" lvl="0" indent="-171450">
              <a:buFont typeface="Arial" panose="020B0604020202020204" pitchFamily="34" charset="0"/>
              <a:buChar char="•"/>
              <a:defRPr/>
            </a:pPr>
            <a:r>
              <a:rPr lang="en-GB" sz="1000" dirty="0"/>
              <a:t>Apart from the budget required for the specialist resettlement team, there is also the budget required to compensate for the loss of physical and/or livelihood assets. As noted previously, compensation is at full replacement cost. The client is also required to </a:t>
            </a:r>
            <a:r>
              <a:rPr lang="en-ZA" sz="1000" dirty="0"/>
              <a:t>provide opportunities to displaced communities and persons to derive appropriate development benefits from the project. This too will have budget implications.</a:t>
            </a:r>
          </a:p>
          <a:p>
            <a:pPr marL="171450" lvl="0" indent="-171450">
              <a:buFont typeface="Arial" panose="020B0604020202020204" pitchFamily="34" charset="0"/>
              <a:buChar char="•"/>
              <a:defRPr/>
            </a:pPr>
            <a:r>
              <a:rPr lang="en-GB" sz="1000" dirty="0"/>
              <a:t>In terms of expertise required, this includes specialist resettlement consultants - working as part of an inter-disciplinary assessment and planning team, and linked into key decision-making processes within the company (e.g. project design and scheduling), and staff time (resettlement processes require heavy staff involvement to ensure it is integrated into the life of the project).</a:t>
            </a:r>
          </a:p>
          <a:p>
            <a:pPr marL="171450" lvl="0" indent="-171450">
              <a:buFont typeface="Arial" panose="020B0604020202020204" pitchFamily="34" charset="0"/>
              <a:buChar char="•"/>
              <a:defRPr/>
            </a:pPr>
            <a:r>
              <a:rPr lang="en-ZA" sz="1000" dirty="0"/>
              <a:t>Other resettlement costs include moving allowances and transitional support while standards of living and livelihoods are being re-established.</a:t>
            </a:r>
            <a:endParaRPr lang="en-GB" altLang="en-US" sz="1000" dirty="0"/>
          </a:p>
          <a:p>
            <a:pPr marR="0" lvl="0" algn="l" defTabSz="914400" rtl="0" eaLnBrk="1" fontAlgn="base" latinLnBrk="0" hangingPunct="1">
              <a:lnSpc>
                <a:spcPct val="100000"/>
              </a:lnSpc>
              <a:spcBef>
                <a:spcPct val="30000"/>
              </a:spcBef>
              <a:spcAft>
                <a:spcPct val="0"/>
              </a:spcAft>
              <a:buClrTx/>
              <a:buSzTx/>
              <a:tabLst/>
              <a:defRPr/>
            </a:pPr>
            <a:endParaRPr lang="en-ZA" sz="1000" b="0" i="0" u="none" strike="noStrike" kern="1200" baseline="0" dirty="0">
              <a:solidFill>
                <a:schemeClr val="tx1"/>
              </a:solidFill>
            </a:endParaRPr>
          </a:p>
        </p:txBody>
      </p:sp>
      <p:sp>
        <p:nvSpPr>
          <p:cNvPr id="4" name="Slide Number Placeholder 3"/>
          <p:cNvSpPr>
            <a:spLocks noGrp="1"/>
          </p:cNvSpPr>
          <p:nvPr>
            <p:ph type="sldNum" sz="quarter" idx="10"/>
          </p:nvPr>
        </p:nvSpPr>
        <p:spPr/>
        <p:txBody>
          <a:bodyPr/>
          <a:lstStyle/>
          <a:p>
            <a:fld id="{A7DA66D5-5400-4452-9EA2-27892B885921}" type="slidenum">
              <a:rPr lang="en-GB" smtClean="0"/>
              <a:pPr/>
              <a:t>15</a:t>
            </a:fld>
            <a:endParaRPr lang="en-GB"/>
          </a:p>
        </p:txBody>
      </p:sp>
    </p:spTree>
    <p:extLst>
      <p:ext uri="{BB962C8B-B14F-4D97-AF65-F5344CB8AC3E}">
        <p14:creationId xmlns:p14="http://schemas.microsoft.com/office/powerpoint/2010/main" val="17207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u="sng" dirty="0"/>
              <a:t>Aim</a:t>
            </a:r>
            <a:r>
              <a:rPr lang="en-ZA" sz="1000" u="sng" baseline="0" dirty="0"/>
              <a:t> of this slide</a:t>
            </a:r>
            <a:r>
              <a:rPr lang="en-ZA" sz="1000" baseline="0" dirty="0"/>
              <a:t>: </a:t>
            </a:r>
            <a:r>
              <a:rPr lang="en-ZA" sz="1000" baseline="0" dirty="0" smtClean="0"/>
              <a:t>To </a:t>
            </a:r>
            <a:r>
              <a:rPr lang="en-ZA" sz="1000" baseline="0" dirty="0"/>
              <a:t>spell out the value-add to business of sensitive resettlement planning (in line with IFC PS 5).</a:t>
            </a:r>
          </a:p>
          <a:p>
            <a:endParaRPr lang="en-ZA" sz="1000" baseline="0" dirty="0"/>
          </a:p>
          <a:p>
            <a:r>
              <a:rPr lang="en-ZA" sz="1000" u="sng" baseline="0" dirty="0"/>
              <a:t>Key points</a:t>
            </a:r>
            <a:r>
              <a:rPr lang="en-ZA" sz="1000" baseline="0" dirty="0"/>
              <a:t>:</a:t>
            </a:r>
          </a:p>
          <a:p>
            <a:r>
              <a:rPr lang="en-ZA" sz="1000" baseline="0" dirty="0"/>
              <a:t>Carrying out a resettlement process in line with IFC PS 5 (and other best practice standards) will deliver the following value add to business:</a:t>
            </a:r>
          </a:p>
          <a:p>
            <a:pPr marL="285750" indent="-285750">
              <a:buFont typeface="Arial" panose="020B0604020202020204" pitchFamily="34" charset="0"/>
              <a:buChar char="•"/>
            </a:pPr>
            <a:r>
              <a:rPr lang="en-ZA" sz="1000" b="1" dirty="0"/>
              <a:t>Improved risk management process, throughout the resettlement process</a:t>
            </a:r>
            <a:r>
              <a:rPr lang="en-ZA" sz="1000" baseline="0" dirty="0"/>
              <a:t>. IFC PS 5 is designed to help companies avoid or better manage the risks associated with resettlement. Given the significance of the risks associated with resettlement, IFC PS 5 can therefore be considered as a safeguard approach – although, complete avoidance of all risks is unfortunately impossible given the complexity of the process and its impacts on affected parties.  </a:t>
            </a:r>
          </a:p>
          <a:p>
            <a:pPr marL="285750" indent="-285750">
              <a:buFont typeface="Arial" panose="020B0604020202020204" pitchFamily="34" charset="0"/>
              <a:buChar char="•"/>
            </a:pPr>
            <a:r>
              <a:rPr lang="en-ZA" sz="1000" b="1" baseline="0" dirty="0"/>
              <a:t>Minimized resettlement impacts on project-affected people. </a:t>
            </a:r>
            <a:r>
              <a:rPr lang="en-ZA" sz="1000" baseline="0" dirty="0"/>
              <a:t>In the same way that IFC PS 5 offers risk mitigation to the project sponsors, so too it offers the benefits of impact mitigation and compensation for those affected by the resettlement process. This in turn lays the foundations for resilient company-community relations in spite of the high impact nature of resettlement</a:t>
            </a:r>
            <a:r>
              <a:rPr lang="en-ZA" sz="1000" b="0" baseline="0" dirty="0"/>
              <a:t>.</a:t>
            </a:r>
            <a:endParaRPr lang="en-ZA" sz="1000" dirty="0"/>
          </a:p>
          <a:p>
            <a:pPr marL="285750" indent="-285750">
              <a:buFont typeface="Arial" panose="020B0604020202020204" pitchFamily="34" charset="0"/>
              <a:buChar char="•"/>
            </a:pPr>
            <a:r>
              <a:rPr lang="en-ZA" sz="1000" b="1" dirty="0"/>
              <a:t>The development of a</a:t>
            </a:r>
            <a:r>
              <a:rPr lang="en-ZA" sz="1000" b="1" baseline="0" dirty="0"/>
              <a:t> Resettlement Action Plan (RAP) to guide a systematic, pro-active approach to resettlement planning</a:t>
            </a:r>
            <a:r>
              <a:rPr lang="en-ZA" sz="1000" baseline="0" dirty="0"/>
              <a:t>, complete with specified actions, timing, responsibilities and budget.</a:t>
            </a:r>
            <a:endParaRPr lang="en-ZA" sz="1000" dirty="0"/>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b="1" dirty="0"/>
              <a:t>Opportunity for improved collaboration with government and civil</a:t>
            </a:r>
            <a:r>
              <a:rPr lang="en-ZA" sz="1000" b="1" baseline="0" dirty="0"/>
              <a:t> society</a:t>
            </a:r>
            <a:r>
              <a:rPr lang="en-ZA" sz="1000" b="1" dirty="0"/>
              <a:t>: </a:t>
            </a:r>
            <a:r>
              <a:rPr lang="en-ZA" sz="1000" b="0" dirty="0"/>
              <a:t>in order to</a:t>
            </a:r>
            <a:r>
              <a:rPr lang="en-ZA" sz="1000" b="0" baseline="0" dirty="0"/>
              <a:t> fully meet the requirements of IFC PS 5, companies are required to collaborate with a variety of stakeholders in order to maximise resettlement outcomes – in particular those related to improved living standards, livelihoods and associated well being. </a:t>
            </a:r>
            <a:endParaRPr lang="en-ZA" sz="1000" dirty="0"/>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b="1" dirty="0"/>
              <a:t>Opportunity</a:t>
            </a:r>
            <a:r>
              <a:rPr lang="en-ZA" sz="1000" b="1" baseline="0" dirty="0"/>
              <a:t> to be change agents and create a positive legacy: </a:t>
            </a:r>
            <a:r>
              <a:rPr lang="en-ZA" sz="1000" b="0" baseline="0" dirty="0"/>
              <a:t>in spite of the significant risks and impacts associated with resettlement, it does offer a wide platform for the creation of sustainable benefits for project affected people. Doing so requires long term, senior level commitment to securing positive resettlement outcomes, across a range of “well-being criteria”. Getting this right can play a powerful part in uplifting previously impoverished communities – in ways and within timeframes that are often not possible within the normal pace of social change.</a:t>
            </a:r>
            <a:endParaRPr lang="en-ZA" sz="1000" b="1" dirty="0"/>
          </a:p>
          <a:p>
            <a:pPr marL="285750" indent="-285750">
              <a:buFont typeface="Arial" panose="020B0604020202020204" pitchFamily="34" charset="0"/>
              <a:buChar char="•"/>
            </a:pPr>
            <a:r>
              <a:rPr lang="en-ZA" sz="1000" b="1" dirty="0"/>
              <a:t>Alignment with international standards</a:t>
            </a:r>
            <a:r>
              <a:rPr lang="en-ZA" sz="1000" b="1" baseline="0" dirty="0"/>
              <a:t> on resettlement, the </a:t>
            </a:r>
            <a:r>
              <a:rPr lang="en-ZA" sz="1000" b="1" dirty="0"/>
              <a:t>ICMM SD Framework</a:t>
            </a:r>
            <a:r>
              <a:rPr lang="en-ZA" sz="1000" b="1" baseline="0" dirty="0"/>
              <a:t> and Position Statement on Indigenous Peoples.</a:t>
            </a:r>
          </a:p>
          <a:p>
            <a:pPr marL="285750" indent="-285750">
              <a:buFont typeface="Arial" panose="020B0604020202020204" pitchFamily="34" charset="0"/>
              <a:buChar char="•"/>
            </a:pPr>
            <a:endParaRPr lang="en-ZA" sz="1000" b="1" baseline="0" dirty="0"/>
          </a:p>
          <a:p>
            <a:endParaRPr lang="en-ZA" sz="1000" baseline="0" dirty="0"/>
          </a:p>
        </p:txBody>
      </p:sp>
      <p:sp>
        <p:nvSpPr>
          <p:cNvPr id="4" name="Slide Number Placeholder 3"/>
          <p:cNvSpPr>
            <a:spLocks noGrp="1"/>
          </p:cNvSpPr>
          <p:nvPr>
            <p:ph type="sldNum" sz="quarter" idx="10"/>
          </p:nvPr>
        </p:nvSpPr>
        <p:spPr/>
        <p:txBody>
          <a:bodyPr/>
          <a:lstStyle/>
          <a:p>
            <a:fld id="{A7DA66D5-5400-4452-9EA2-27892B885921}" type="slidenum">
              <a:rPr lang="en-GB" smtClean="0"/>
              <a:pPr/>
              <a:t>16</a:t>
            </a:fld>
            <a:endParaRPr lang="en-GB"/>
          </a:p>
        </p:txBody>
      </p:sp>
    </p:spTree>
    <p:extLst>
      <p:ext uri="{BB962C8B-B14F-4D97-AF65-F5344CB8AC3E}">
        <p14:creationId xmlns:p14="http://schemas.microsoft.com/office/powerpoint/2010/main" val="185346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A66D5-5400-4452-9EA2-27892B885921}" type="slidenum">
              <a:rPr lang="en-GB" smtClean="0"/>
              <a:pPr/>
              <a:t>17</a:t>
            </a:fld>
            <a:endParaRPr lang="en-GB"/>
          </a:p>
        </p:txBody>
      </p:sp>
    </p:spTree>
    <p:extLst>
      <p:ext uri="{BB962C8B-B14F-4D97-AF65-F5344CB8AC3E}">
        <p14:creationId xmlns:p14="http://schemas.microsoft.com/office/powerpoint/2010/main" val="215044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u="sng" dirty="0"/>
              <a:t>Aim of this</a:t>
            </a:r>
            <a:r>
              <a:rPr lang="en-ZA" sz="1000" u="sng" baseline="0" dirty="0"/>
              <a:t> slide:</a:t>
            </a:r>
            <a:r>
              <a:rPr lang="en-ZA" sz="1000" u="none" baseline="0" dirty="0"/>
              <a:t> </a:t>
            </a:r>
            <a:r>
              <a:rPr lang="en-ZA" sz="1000" u="none" baseline="0" dirty="0" smtClean="0"/>
              <a:t>To </a:t>
            </a:r>
            <a:r>
              <a:rPr lang="en-ZA" sz="1000" u="none" baseline="0" dirty="0"/>
              <a:t>introduce the objectives and scope of this awareness-raising session.</a:t>
            </a:r>
          </a:p>
          <a:p>
            <a:endParaRPr lang="en-ZA" sz="1000" u="sng" dirty="0"/>
          </a:p>
          <a:p>
            <a:r>
              <a:rPr lang="en-ZA" sz="1000" u="sng" dirty="0"/>
              <a:t>Key</a:t>
            </a:r>
            <a:r>
              <a:rPr lang="en-ZA" sz="1000" u="sng" baseline="0" dirty="0"/>
              <a:t> points</a:t>
            </a:r>
            <a:r>
              <a:rPr lang="en-ZA" sz="1000" baseline="0"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ZA" sz="1000" baseline="0" dirty="0"/>
              <a:t>The objective of this session is to set out what the business needs to know and do in terms of planning and implementation of resettlement. The following key questions are answered: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ZA" sz="1000" baseline="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baseline="0" dirty="0"/>
              <a:t>What is the issue and why is it relevant to business?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baseline="0" dirty="0"/>
              <a:t>What are the risks?</a:t>
            </a:r>
            <a:endParaRPr lang="en-ZA" sz="10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dirty="0"/>
              <a:t>What do we need to do to avoid or reduce these risks?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dirty="0"/>
              <a:t>What is required from management?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dirty="0"/>
              <a:t>What value is added through effective resettlement planning?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ZA" sz="1000" baseline="0" dirty="0"/>
          </a:p>
          <a:p>
            <a:pPr marL="171450" indent="-171450">
              <a:buFont typeface="Arial" panose="020B0604020202020204" pitchFamily="34" charset="0"/>
              <a:buChar char="•"/>
            </a:pPr>
            <a:endParaRPr lang="en-ZA" sz="100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ZA" sz="100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ZA" sz="1000" baseline="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ZA" sz="100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ZA" sz="1000" dirty="0"/>
          </a:p>
          <a:p>
            <a:pPr marL="0" indent="0">
              <a:buFont typeface="Arial" panose="020B0604020202020204" pitchFamily="34" charset="0"/>
              <a:buNone/>
            </a:pPr>
            <a:endParaRPr lang="en-ZA" sz="1000" baseline="0" dirty="0"/>
          </a:p>
          <a:p>
            <a:pPr marL="0" indent="0">
              <a:buFont typeface="Arial" panose="020B0604020202020204" pitchFamily="34" charset="0"/>
              <a:buNone/>
            </a:pPr>
            <a:endParaRPr lang="en-ZA" sz="1000" baseline="0" dirty="0"/>
          </a:p>
          <a:p>
            <a:pPr marL="171450" indent="-171450">
              <a:buFont typeface="Arial" panose="020B0604020202020204" pitchFamily="34" charset="0"/>
              <a:buChar char="•"/>
            </a:pPr>
            <a:endParaRPr lang="en-ZA" sz="1000" baseline="0" dirty="0"/>
          </a:p>
          <a:p>
            <a:pPr marL="171450" indent="-171450">
              <a:buFont typeface="Arial" panose="020B0604020202020204" pitchFamily="34" charset="0"/>
              <a:buChar char="•"/>
            </a:pPr>
            <a:endParaRPr lang="en-ZA" sz="1000" baseline="0" dirty="0"/>
          </a:p>
          <a:p>
            <a:pPr marL="171450" lvl="0" indent="-171450">
              <a:buFont typeface="Arial" panose="020B0604020202020204" pitchFamily="34" charset="0"/>
              <a:buChar char="•"/>
            </a:pPr>
            <a:endParaRPr lang="en-ZA" sz="1000" baseline="0" dirty="0"/>
          </a:p>
        </p:txBody>
      </p:sp>
      <p:sp>
        <p:nvSpPr>
          <p:cNvPr id="4" name="Slide Number Placeholder 3"/>
          <p:cNvSpPr>
            <a:spLocks noGrp="1"/>
          </p:cNvSpPr>
          <p:nvPr>
            <p:ph type="sldNum" sz="quarter" idx="10"/>
          </p:nvPr>
        </p:nvSpPr>
        <p:spPr/>
        <p:txBody>
          <a:bodyPr/>
          <a:lstStyle/>
          <a:p>
            <a:fld id="{A7DA66D5-5400-4452-9EA2-27892B885921}" type="slidenum">
              <a:rPr lang="en-GB" smtClean="0"/>
              <a:pPr/>
              <a:t>2</a:t>
            </a:fld>
            <a:endParaRPr lang="en-GB"/>
          </a:p>
        </p:txBody>
      </p:sp>
    </p:spTree>
    <p:extLst>
      <p:ext uri="{BB962C8B-B14F-4D97-AF65-F5344CB8AC3E}">
        <p14:creationId xmlns:p14="http://schemas.microsoft.com/office/powerpoint/2010/main" val="287612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5590" y="4722984"/>
            <a:ext cx="6286693" cy="4869379"/>
          </a:xfrm>
        </p:spPr>
        <p:txBody>
          <a:bodyPr/>
          <a:lstStyle/>
          <a:p>
            <a:pPr marL="0" indent="0">
              <a:buFont typeface="Arial" panose="020B0604020202020204" pitchFamily="34" charset="0"/>
              <a:buNone/>
            </a:pPr>
            <a:r>
              <a:rPr lang="en-ZA" sz="1000" b="0" i="0" u="sng" strike="noStrike" kern="1200" baseline="0" dirty="0">
                <a:solidFill>
                  <a:schemeClr val="tx1"/>
                </a:solidFill>
              </a:rPr>
              <a:t>Aim of this slide</a:t>
            </a:r>
            <a:r>
              <a:rPr lang="en-ZA" sz="1000" b="0" i="0" u="none" strike="noStrike" kern="1200" baseline="0" dirty="0">
                <a:solidFill>
                  <a:schemeClr val="tx1"/>
                </a:solidFill>
              </a:rPr>
              <a:t>: </a:t>
            </a:r>
            <a:r>
              <a:rPr lang="en-ZA" sz="1000" b="0" i="0" u="none" strike="noStrike" kern="1200" baseline="0" dirty="0" smtClean="0">
                <a:solidFill>
                  <a:schemeClr val="tx1"/>
                </a:solidFill>
              </a:rPr>
              <a:t>By </a:t>
            </a:r>
            <a:r>
              <a:rPr lang="en-ZA" sz="1000" b="0" i="0" u="none" strike="noStrike" kern="1200" baseline="0" dirty="0">
                <a:solidFill>
                  <a:schemeClr val="tx1"/>
                </a:solidFill>
              </a:rPr>
              <a:t>way of introduction, to provide a definition of resettlement, as provided by the International Finance Corporation (IFC) Performance Standard 5.</a:t>
            </a:r>
          </a:p>
          <a:p>
            <a:pPr marL="0" indent="0">
              <a:buFont typeface="Arial" panose="020B0604020202020204" pitchFamily="34" charset="0"/>
              <a:buNone/>
            </a:pPr>
            <a:endParaRPr lang="en-ZA" sz="1000" b="0" i="0" u="none" strike="noStrike" kern="1200" baseline="0" dirty="0">
              <a:solidFill>
                <a:schemeClr val="tx1"/>
              </a:solidFill>
            </a:endParaRPr>
          </a:p>
          <a:p>
            <a:pPr marL="171450" indent="-171450">
              <a:buFont typeface="Arial" panose="020B0604020202020204" pitchFamily="34" charset="0"/>
              <a:buChar char="•"/>
            </a:pPr>
            <a:r>
              <a:rPr lang="en-ZA" sz="1000" b="0" i="0" u="none" strike="noStrike" kern="1200" baseline="0" dirty="0">
                <a:solidFill>
                  <a:schemeClr val="tx1"/>
                </a:solidFill>
              </a:rPr>
              <a:t>The IFC defines resettlement as the disruption and displacement of communities resulting from “project-related land acquisition and restrictions on land use”(IFC PS 5, 2015). </a:t>
            </a:r>
          </a:p>
          <a:p>
            <a:pPr marL="171450" indent="-171450">
              <a:buFont typeface="Arial" panose="020B0604020202020204" pitchFamily="34" charset="0"/>
              <a:buChar char="•"/>
            </a:pPr>
            <a:r>
              <a:rPr lang="en-ZA" sz="1000" b="0" i="0" u="none" strike="noStrike" kern="1200" baseline="0" dirty="0">
                <a:solidFill>
                  <a:schemeClr val="tx1"/>
                </a:solidFill>
              </a:rPr>
              <a:t>Resettlement can be classified as either </a:t>
            </a:r>
            <a:r>
              <a:rPr lang="en-ZA" sz="1000" b="1" i="0" u="none" strike="noStrike" kern="1200" baseline="0" dirty="0">
                <a:solidFill>
                  <a:schemeClr val="tx1"/>
                </a:solidFill>
              </a:rPr>
              <a:t>voluntary or involuntary</a:t>
            </a:r>
            <a:r>
              <a:rPr lang="en-ZA" sz="1000" b="0" i="0" u="none" strike="noStrike" kern="1200" baseline="0" dirty="0">
                <a:solidFill>
                  <a:schemeClr val="tx1"/>
                </a:solidFill>
              </a:rPr>
              <a:t>, and may be either </a:t>
            </a:r>
            <a:r>
              <a:rPr lang="en-ZA" sz="1000" b="1" i="0" u="none" strike="noStrike" kern="1200" baseline="0" dirty="0">
                <a:solidFill>
                  <a:schemeClr val="tx1"/>
                </a:solidFill>
              </a:rPr>
              <a:t>physical or economic</a:t>
            </a:r>
            <a:r>
              <a:rPr lang="en-ZA" sz="1000" b="0" i="0" u="none" strike="noStrike" kern="1200" baseline="0" dirty="0">
                <a:solidFill>
                  <a:schemeClr val="tx1"/>
                </a:solidFill>
              </a:rPr>
              <a:t>.</a:t>
            </a:r>
          </a:p>
          <a:p>
            <a:pPr marL="171450" indent="-171450">
              <a:buFont typeface="Arial" panose="020B0604020202020204" pitchFamily="34" charset="0"/>
              <a:buChar char="•"/>
            </a:pPr>
            <a:r>
              <a:rPr lang="en-ZA" sz="1000" b="1" i="0" u="none" strike="noStrike" kern="1200" baseline="0" dirty="0">
                <a:solidFill>
                  <a:schemeClr val="tx1"/>
                </a:solidFill>
              </a:rPr>
              <a:t>Resettlement is voluntary when</a:t>
            </a:r>
            <a:r>
              <a:rPr lang="en-ZA" sz="1000" b="0" i="0" u="none" strike="noStrike" kern="1200" baseline="0" dirty="0">
                <a:solidFill>
                  <a:schemeClr val="tx1"/>
                </a:solidFill>
              </a:rPr>
              <a:t> resettled households have the choice to move. When the voluntary nature of resettlement cannot be confirmed, resettlement should be treated as involuntary. </a:t>
            </a:r>
          </a:p>
          <a:p>
            <a:pPr marL="171450" indent="-171450">
              <a:buFont typeface="Arial" panose="020B0604020202020204" pitchFamily="34" charset="0"/>
              <a:buChar char="•"/>
            </a:pPr>
            <a:r>
              <a:rPr lang="en-ZA" sz="1000" b="1" i="0" u="none" strike="noStrike" kern="1200" baseline="0" dirty="0">
                <a:solidFill>
                  <a:schemeClr val="tx1"/>
                </a:solidFill>
              </a:rPr>
              <a:t>Resettlement is considered to be involuntary </a:t>
            </a:r>
            <a:r>
              <a:rPr lang="en-ZA" sz="1000" b="0" i="0" u="none" strike="noStrike" kern="1200" baseline="0" dirty="0">
                <a:solidFill>
                  <a:schemeClr val="tx1"/>
                </a:solidFill>
              </a:rPr>
              <a:t>when “affected persons or communities do not have the right to refuse”(IFC PS 5, 2015). This includes cases where a company has the legal right to expropriate land. </a:t>
            </a:r>
          </a:p>
          <a:p>
            <a:pPr marL="171450" indent="-171450">
              <a:buFont typeface="Arial" panose="020B0604020202020204" pitchFamily="34" charset="0"/>
              <a:buChar char="•"/>
            </a:pPr>
            <a:r>
              <a:rPr lang="en-ZA" sz="1000" b="0" i="0" u="none" strike="noStrike" kern="1200" baseline="0" dirty="0">
                <a:solidFill>
                  <a:schemeClr val="tx1"/>
                </a:solidFill>
              </a:rPr>
              <a:t>In terms of best practice, operations are encouraged to acquire land rights through negotiated settlements wherever possible, even if they have the legal means to gain access to land without the sellers’ or occupiers’ consent.</a:t>
            </a:r>
          </a:p>
          <a:p>
            <a:pPr marL="171450" indent="-171450">
              <a:buFont typeface="Arial" panose="020B0604020202020204" pitchFamily="34" charset="0"/>
              <a:buChar char="•"/>
            </a:pPr>
            <a:r>
              <a:rPr lang="en-ZA" sz="1000" b="1" i="0" u="none" strike="noStrike" kern="1200" baseline="0" dirty="0">
                <a:solidFill>
                  <a:schemeClr val="tx1"/>
                </a:solidFill>
              </a:rPr>
              <a:t>Physical displacement </a:t>
            </a:r>
            <a:r>
              <a:rPr lang="en-ZA" sz="1000" b="0" i="0" u="none" strike="noStrike" kern="1200" baseline="0" dirty="0">
                <a:solidFill>
                  <a:schemeClr val="tx1"/>
                </a:solidFill>
              </a:rPr>
              <a:t>is defined as “relocation or loss of shelter”, whilst economic displacement is defined as the “loss of assets or access to assets that leads to loss of income sources or other means of livelihood”(IFC PS 5, 2015). For example, a household may have a portion of their land expropriated for the development of an access road, impacting on the crops they can produce. Similarly, the acquisition of water resources for a project may impact negatively on the livelihoods of people living in the area. </a:t>
            </a:r>
          </a:p>
          <a:p>
            <a:pPr marL="171450" indent="-171450">
              <a:buFont typeface="Arial" panose="020B0604020202020204" pitchFamily="34" charset="0"/>
              <a:buChar char="•"/>
            </a:pPr>
            <a:r>
              <a:rPr lang="en-ZA" sz="1000" b="1" i="0" u="none" strike="noStrike" kern="1200" baseline="0" dirty="0">
                <a:solidFill>
                  <a:schemeClr val="tx1"/>
                </a:solidFill>
              </a:rPr>
              <a:t>Economic displacement </a:t>
            </a:r>
            <a:r>
              <a:rPr lang="en-ZA" sz="1000" b="0" i="0" u="none" strike="noStrike" kern="1200" baseline="0" dirty="0">
                <a:solidFill>
                  <a:schemeClr val="tx1"/>
                </a:solidFill>
              </a:rPr>
              <a:t>is defined as “loss of assets or access to assets that leads to loss of income sources or other means of livelihood” (IFC PS 5, 2015). It</a:t>
            </a:r>
            <a:r>
              <a:rPr lang="en-ZA" sz="1000" b="1" i="0" u="none" strike="noStrike" kern="1200" baseline="0" dirty="0">
                <a:solidFill>
                  <a:schemeClr val="tx1"/>
                </a:solidFill>
              </a:rPr>
              <a:t> </a:t>
            </a:r>
            <a:r>
              <a:rPr lang="en-ZA" sz="1000" b="0" i="0" u="none" strike="noStrike" kern="1200" baseline="0" dirty="0">
                <a:solidFill>
                  <a:schemeClr val="tx1"/>
                </a:solidFill>
              </a:rPr>
              <a:t>can be permanent or temporary (for example, when affected persons lose temporary access to a portion of their fields during the construction of an access road). </a:t>
            </a:r>
            <a:endParaRPr lang="en-GB" sz="1000" b="0" i="0" u="sng" strike="noStrike" kern="1200" baseline="0" dirty="0">
              <a:solidFill>
                <a:schemeClr val="tx1"/>
              </a:solidFill>
            </a:endParaRPr>
          </a:p>
          <a:p>
            <a:pPr marL="171450" indent="-171450">
              <a:buFont typeface="Arial" panose="020B0604020202020204" pitchFamily="34" charset="0"/>
              <a:buChar char="•"/>
            </a:pPr>
            <a:endParaRPr lang="en-GB" sz="1000" b="0" i="0" u="sng" strike="noStrike" kern="120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GB" sz="1000" b="0" i="0" u="sng" strike="noStrike" kern="1200" baseline="0" dirty="0">
                <a:solidFill>
                  <a:schemeClr val="tx1"/>
                </a:solidFill>
              </a:rPr>
              <a:t>Reference for material used:</a:t>
            </a:r>
            <a:r>
              <a:rPr lang="en-ZA" sz="1000" b="0" i="0" strike="noStrike" kern="1200" baseline="0" dirty="0">
                <a:solidFill>
                  <a:schemeClr val="tx1"/>
                </a:solidFill>
              </a:rPr>
              <a:t> </a:t>
            </a:r>
            <a:r>
              <a:rPr lang="en-ZA" sz="1000" b="0" i="0" u="none" strike="noStrike" kern="1200" baseline="0" dirty="0">
                <a:solidFill>
                  <a:schemeClr val="tx1"/>
                </a:solidFill>
              </a:rPr>
              <a:t>IFC Performance Standard 5 (2015) and </a:t>
            </a:r>
            <a:r>
              <a:rPr lang="en-ZA" sz="1000" dirty="0"/>
              <a:t>Anglo American, Socio-Economic Assessment (SEAT) Toolbox, Version 3, 2012, </a:t>
            </a:r>
            <a:r>
              <a:rPr lang="en-ZA" sz="1000" b="0" i="0" u="none" strike="noStrike" kern="1200" baseline="0" dirty="0">
                <a:solidFill>
                  <a:schemeClr val="tx1"/>
                </a:solidFill>
              </a:rPr>
              <a:t>Tool 4D, Page 97.</a:t>
            </a:r>
          </a:p>
          <a:p>
            <a:pPr marL="0" indent="0">
              <a:buFont typeface="Arial" panose="020B0604020202020204" pitchFamily="34" charset="0"/>
              <a:buNone/>
            </a:pPr>
            <a:endParaRPr lang="en-GB" sz="1000" i="0" u="sng" dirty="0"/>
          </a:p>
          <a:p>
            <a:pPr marL="228600" marR="0" lvl="0" indent="0" algn="l" defTabSz="914400" rtl="0" eaLnBrk="1" fontAlgn="auto" latinLnBrk="0" hangingPunct="1">
              <a:lnSpc>
                <a:spcPct val="100000"/>
              </a:lnSpc>
              <a:spcBef>
                <a:spcPts val="0"/>
              </a:spcBef>
              <a:spcAft>
                <a:spcPts val="0"/>
              </a:spcAft>
              <a:buClrTx/>
              <a:buSzTx/>
              <a:buFontTx/>
              <a:buNone/>
              <a:tabLst/>
              <a:defRPr/>
            </a:pPr>
            <a:endParaRPr lang="en-GB" sz="1000" i="0" u="sng" dirty="0"/>
          </a:p>
          <a:p>
            <a:pPr marL="228600" marR="0" lvl="0" indent="0" algn="l" defTabSz="914400" rtl="0" eaLnBrk="1" fontAlgn="auto" latinLnBrk="0" hangingPunct="1">
              <a:lnSpc>
                <a:spcPct val="100000"/>
              </a:lnSpc>
              <a:spcBef>
                <a:spcPts val="0"/>
              </a:spcBef>
              <a:spcAft>
                <a:spcPts val="0"/>
              </a:spcAft>
              <a:buClrTx/>
              <a:buSzTx/>
              <a:buFontTx/>
              <a:buNone/>
              <a:tabLst/>
              <a:defRPr/>
            </a:pPr>
            <a:endParaRPr lang="en-GB" sz="1000" i="0" u="sng" dirty="0"/>
          </a:p>
          <a:p>
            <a:endParaRPr lang="en-US" sz="1000" dirty="0"/>
          </a:p>
        </p:txBody>
      </p:sp>
      <p:sp>
        <p:nvSpPr>
          <p:cNvPr id="4" name="Slide Number Placeholder 3"/>
          <p:cNvSpPr>
            <a:spLocks noGrp="1"/>
          </p:cNvSpPr>
          <p:nvPr>
            <p:ph type="sldNum" sz="quarter" idx="10"/>
          </p:nvPr>
        </p:nvSpPr>
        <p:spPr/>
        <p:txBody>
          <a:bodyPr/>
          <a:lstStyle/>
          <a:p>
            <a:fld id="{756305F0-87F3-4D53-B45C-0BD4688EED62}" type="slidenum">
              <a:rPr lang="en-ZA" smtClean="0"/>
              <a:pPr/>
              <a:t>3</a:t>
            </a:fld>
            <a:endParaRPr lang="en-ZA" dirty="0"/>
          </a:p>
        </p:txBody>
      </p:sp>
    </p:spTree>
    <p:extLst>
      <p:ext uri="{BB962C8B-B14F-4D97-AF65-F5344CB8AC3E}">
        <p14:creationId xmlns:p14="http://schemas.microsoft.com/office/powerpoint/2010/main" val="1988677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000" u="sng" dirty="0"/>
              <a:t>Aim</a:t>
            </a:r>
            <a:r>
              <a:rPr lang="en-ZA" sz="1000" u="sng" baseline="0" dirty="0"/>
              <a:t> of this slide</a:t>
            </a:r>
            <a:r>
              <a:rPr lang="en-ZA" sz="1000" baseline="0" dirty="0"/>
              <a:t>: </a:t>
            </a:r>
            <a:r>
              <a:rPr lang="en-ZA" sz="1000" baseline="0" dirty="0" smtClean="0"/>
              <a:t>To </a:t>
            </a:r>
            <a:r>
              <a:rPr lang="en-ZA" sz="1000" baseline="0" dirty="0"/>
              <a:t>provide an upfront summary of the business case for avoiding resettlement, wherever possible, and managing it effectively where it is unavoidable.</a:t>
            </a:r>
          </a:p>
          <a:p>
            <a:endParaRPr lang="en-ZA" sz="1000" baseline="0" dirty="0"/>
          </a:p>
          <a:p>
            <a:r>
              <a:rPr lang="en-ZA" sz="1000" u="sng" baseline="0" dirty="0"/>
              <a:t>Key points</a:t>
            </a:r>
            <a:r>
              <a:rPr lang="en-ZA" sz="1000" baseline="0" dirty="0"/>
              <a:t>:</a:t>
            </a:r>
            <a:endParaRPr lang="en-ZA" sz="1000" dirty="0"/>
          </a:p>
          <a:p>
            <a:pPr marL="171450" indent="-171450">
              <a:buFont typeface="Arial" panose="020B0604020202020204" pitchFamily="34" charset="0"/>
              <a:buChar char="•"/>
            </a:pPr>
            <a:r>
              <a:rPr lang="en-ZA" sz="1000" dirty="0"/>
              <a:t>Resettlement</a:t>
            </a:r>
            <a:r>
              <a:rPr lang="en-ZA" sz="1000" baseline="0" dirty="0"/>
              <a:t> is a high impact endeavour – high impacts to affected communities, high risks to business, and high levels of resources required to manage the process effectively.</a:t>
            </a:r>
            <a:endParaRPr lang="en-ZA" sz="1000" dirty="0"/>
          </a:p>
          <a:p>
            <a:pPr marL="171450" indent="-171450">
              <a:buFont typeface="Arial" panose="020B0604020202020204" pitchFamily="34" charset="0"/>
              <a:buChar char="•"/>
            </a:pPr>
            <a:r>
              <a:rPr lang="en-ZA" sz="1000" dirty="0"/>
              <a:t>Therefore,</a:t>
            </a:r>
            <a:r>
              <a:rPr lang="en-ZA" sz="1000" baseline="0" dirty="0"/>
              <a:t> every effort needs to be made to minimise the likelihood of company activities causing the resettlement of people from their land and/or causing loss of livelihoods. There are numerous good reasons for this: the significant business risks and community impacts caused by the process, no matter how well it is done (see later slide); the fact that it is an inherently conflictual process due to the extremely complex nature of the changes it brings about; and the time and budget requirements generally exceed all planning and associated expectations.</a:t>
            </a:r>
          </a:p>
          <a:p>
            <a:pPr marL="171450" indent="-171450">
              <a:buFont typeface="Arial" panose="020B0604020202020204" pitchFamily="34" charset="0"/>
              <a:buChar char="•"/>
            </a:pPr>
            <a:r>
              <a:rPr lang="en-ZA" sz="1000" baseline="0" dirty="0"/>
              <a:t>Where it is not possible to avoid resettlement, then the process needs to be carried out in such way that people’s pre-resettlement standards of living are enhanced or at least maintained - this in itself is very difficult to achieve, and yet failure to do so means falling short of international standards for resettlement, exposing the business to significant risks and threatened social licence to operate.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000" dirty="0"/>
              <a:t>Undertaking resettlement on any scale therefore needs to be managed as a significant project in itself, with all the resources required</a:t>
            </a:r>
            <a:r>
              <a:rPr lang="en-GB" sz="1000" baseline="0" dirty="0"/>
              <a:t> to manage a highly complex process.</a:t>
            </a:r>
            <a:endParaRPr lang="en-GB" sz="100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GB" sz="100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GB" sz="1000" dirty="0"/>
          </a:p>
          <a:p>
            <a:pPr marL="171450" indent="-171450">
              <a:buFont typeface="Arial" panose="020B0604020202020204" pitchFamily="34" charset="0"/>
              <a:buChar char="•"/>
            </a:pPr>
            <a:endParaRPr lang="en-ZA" sz="1000" baseline="0" dirty="0"/>
          </a:p>
          <a:p>
            <a:pPr marL="0" indent="0">
              <a:buFont typeface="Arial" panose="020B0604020202020204" pitchFamily="34" charset="0"/>
              <a:buNone/>
            </a:pPr>
            <a:endParaRPr lang="en-ZA" sz="1000" baseline="0" dirty="0"/>
          </a:p>
          <a:p>
            <a:pPr marL="0" indent="0">
              <a:buFont typeface="Arial" panose="020B0604020202020204" pitchFamily="34" charset="0"/>
              <a:buNone/>
            </a:pPr>
            <a:endParaRPr lang="en-ZA" sz="1000" baseline="0" dirty="0"/>
          </a:p>
        </p:txBody>
      </p:sp>
      <p:sp>
        <p:nvSpPr>
          <p:cNvPr id="4" name="Slide Number Placeholder 3"/>
          <p:cNvSpPr>
            <a:spLocks noGrp="1"/>
          </p:cNvSpPr>
          <p:nvPr>
            <p:ph type="sldNum" sz="quarter" idx="10"/>
          </p:nvPr>
        </p:nvSpPr>
        <p:spPr/>
        <p:txBody>
          <a:bodyPr/>
          <a:lstStyle/>
          <a:p>
            <a:fld id="{A7DA66D5-5400-4452-9EA2-27892B885921}" type="slidenum">
              <a:rPr lang="en-GB" smtClean="0"/>
              <a:pPr/>
              <a:t>4</a:t>
            </a:fld>
            <a:endParaRPr lang="en-GB"/>
          </a:p>
        </p:txBody>
      </p:sp>
    </p:spTree>
    <p:extLst>
      <p:ext uri="{BB962C8B-B14F-4D97-AF65-F5344CB8AC3E}">
        <p14:creationId xmlns:p14="http://schemas.microsoft.com/office/powerpoint/2010/main" val="231525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3330" y="4538896"/>
            <a:ext cx="6358954" cy="5270046"/>
          </a:xfrm>
        </p:spPr>
        <p:txBody>
          <a:bodyPr>
            <a:noAutofit/>
          </a:bodyPr>
          <a:lstStyle/>
          <a:p>
            <a:r>
              <a:rPr lang="en-ZA" sz="1000" b="0" i="0" u="sng" strike="noStrike" kern="1200" baseline="0" dirty="0">
                <a:solidFill>
                  <a:schemeClr val="tx1"/>
                </a:solidFill>
              </a:rPr>
              <a:t>Aim of this slide</a:t>
            </a:r>
            <a:r>
              <a:rPr lang="en-ZA" sz="1000" b="0" i="0" u="none" strike="noStrike" kern="1200" baseline="0" dirty="0">
                <a:solidFill>
                  <a:schemeClr val="tx1"/>
                </a:solidFill>
              </a:rPr>
              <a:t>: </a:t>
            </a:r>
            <a:r>
              <a:rPr lang="en-ZA" sz="1000" b="0" i="0" u="none" strike="noStrike" kern="1200" baseline="0" dirty="0" smtClean="0">
                <a:solidFill>
                  <a:schemeClr val="tx1"/>
                </a:solidFill>
              </a:rPr>
              <a:t>To </a:t>
            </a:r>
            <a:r>
              <a:rPr lang="en-ZA" sz="1000" b="0" i="0" u="none" strike="noStrike" kern="1200" baseline="0" dirty="0">
                <a:solidFill>
                  <a:schemeClr val="tx1"/>
                </a:solidFill>
              </a:rPr>
              <a:t>outline the different instruments that govern resettlement planning and implementation, and which essentially spell out the “what we need to do in practice”. </a:t>
            </a:r>
          </a:p>
          <a:p>
            <a:endParaRPr lang="en-ZA" sz="1000" b="0" i="0" u="none" strike="noStrike" kern="1200" baseline="0" dirty="0">
              <a:solidFill>
                <a:schemeClr val="tx1"/>
              </a:solidFill>
            </a:endParaRPr>
          </a:p>
          <a:p>
            <a:r>
              <a:rPr lang="en-ZA" sz="1000" b="0" i="0" u="sng" strike="noStrike" kern="1200" baseline="0" dirty="0">
                <a:solidFill>
                  <a:schemeClr val="tx1"/>
                </a:solidFill>
              </a:rPr>
              <a:t>Key points</a:t>
            </a:r>
            <a:r>
              <a:rPr lang="en-ZA" sz="1000" b="0" i="0" u="none" strike="noStrike" kern="1200" baseline="0" dirty="0">
                <a:solidFill>
                  <a:schemeClr val="tx1"/>
                </a:solidFill>
              </a:rPr>
              <a:t>:</a:t>
            </a:r>
          </a:p>
          <a:p>
            <a:pPr marL="171450" indent="-171450">
              <a:buFont typeface="Arial" panose="020B0604020202020204" pitchFamily="34" charset="0"/>
              <a:buChar char="•"/>
            </a:pPr>
            <a:r>
              <a:rPr lang="en-ZA" sz="1000" b="0" i="0" u="none" strike="noStrike" kern="1200" baseline="0" dirty="0">
                <a:solidFill>
                  <a:schemeClr val="tx1"/>
                </a:solidFill>
              </a:rPr>
              <a:t>There are four main bodies of instruments that govern positions and approaches to resettlement. These are: international standards set primarily by international funding institutions; national legislation; industry standards; and corporate policies.</a:t>
            </a:r>
          </a:p>
          <a:p>
            <a:pPr marL="171450" indent="-171450">
              <a:buFont typeface="Arial" panose="020B0604020202020204" pitchFamily="34" charset="0"/>
              <a:buChar char="•"/>
            </a:pPr>
            <a:r>
              <a:rPr lang="en-ZA" sz="1000" b="0" i="0" u="none" strike="noStrike" kern="1200" baseline="0" dirty="0">
                <a:solidFill>
                  <a:schemeClr val="tx1"/>
                </a:solidFill>
              </a:rPr>
              <a:t>These are the instruments that are designed to manage the impacts and risks associated with resettlement.</a:t>
            </a:r>
          </a:p>
          <a:p>
            <a:pPr marL="171450" indent="-171450">
              <a:buFont typeface="Arial" panose="020B0604020202020204" pitchFamily="34" charset="0"/>
              <a:buChar char="•"/>
            </a:pPr>
            <a:endParaRPr lang="en-ZA" sz="1000" b="0" i="0" u="none" strike="noStrike" kern="1200" baseline="0" dirty="0">
              <a:solidFill>
                <a:schemeClr val="tx1"/>
              </a:solidFill>
            </a:endParaRPr>
          </a:p>
          <a:p>
            <a:r>
              <a:rPr lang="en-ZA" sz="1000" b="1" i="0" u="none" strike="noStrike" kern="1200" baseline="0" dirty="0">
                <a:solidFill>
                  <a:schemeClr val="tx1"/>
                </a:solidFill>
              </a:rPr>
              <a:t>International Standards:</a:t>
            </a:r>
          </a:p>
          <a:p>
            <a:r>
              <a:rPr lang="en-ZA" sz="1000" b="0" i="0" u="none" strike="noStrike" kern="1200" baseline="0" dirty="0">
                <a:solidFill>
                  <a:schemeClr val="tx1"/>
                </a:solidFill>
              </a:rPr>
              <a:t>Although a number of international standards exist, the international gold standard for resettlement planning and implementation is </a:t>
            </a:r>
            <a:r>
              <a:rPr lang="en-ZA" sz="1000" b="1" i="0" u="none" strike="noStrike" kern="1200" baseline="0" dirty="0">
                <a:solidFill>
                  <a:schemeClr val="tx1"/>
                </a:solidFill>
              </a:rPr>
              <a:t>IFC Performance Standard 5: Land Acquisition and Involuntary Resettlement, </a:t>
            </a:r>
            <a:r>
              <a:rPr lang="en-ZA" sz="1000" b="0" i="0" u="none" strike="noStrike" kern="1200" baseline="0" dirty="0">
                <a:solidFill>
                  <a:schemeClr val="tx1"/>
                </a:solidFill>
              </a:rPr>
              <a:t>along with:</a:t>
            </a: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lang="en-ZA" sz="1000" b="0" i="0" u="none" strike="noStrike" kern="1200" baseline="0" dirty="0">
                <a:solidFill>
                  <a:schemeClr val="tx1"/>
                </a:solidFill>
              </a:rPr>
              <a:t>IFC PS 1: Assessment and Management of Environmental and Social Risks and Impacts</a:t>
            </a:r>
            <a:r>
              <a:rPr lang="en-GB" sz="1000" b="0" i="0" u="none" strike="noStrike" kern="1200" baseline="0" dirty="0">
                <a:solidFill>
                  <a:schemeClr val="bg1"/>
                </a:solidFill>
              </a:rPr>
              <a:t>;</a:t>
            </a:r>
          </a:p>
          <a:p>
            <a:pPr marL="628650" lvl="1" indent="-171450">
              <a:buFont typeface="Courier New" panose="02070309020205020404" pitchFamily="49" charset="0"/>
              <a:buChar char="o"/>
            </a:pPr>
            <a:r>
              <a:rPr lang="en-ZA" sz="1000" b="0" i="0" u="none" strike="noStrike" kern="1200" baseline="0" dirty="0">
                <a:solidFill>
                  <a:schemeClr val="tx1"/>
                </a:solidFill>
              </a:rPr>
              <a:t>IFC PS 7: Indigenous Peoples; and </a:t>
            </a:r>
          </a:p>
          <a:p>
            <a:pPr marL="628650" lvl="1" indent="-171450">
              <a:buFont typeface="Courier New" panose="02070309020205020404" pitchFamily="49" charset="0"/>
              <a:buChar char="o"/>
            </a:pPr>
            <a:r>
              <a:rPr lang="en-ZA" sz="1000" b="0" i="0" u="none" strike="noStrike" kern="1200" baseline="0" dirty="0">
                <a:solidFill>
                  <a:schemeClr val="tx1"/>
                </a:solidFill>
              </a:rPr>
              <a:t>IFC PS 8: Cultural Heritage.</a:t>
            </a:r>
          </a:p>
          <a:p>
            <a:r>
              <a:rPr lang="en-ZA" sz="1000" b="0" i="0" u="none" strike="noStrike" kern="1200" baseline="0" dirty="0">
                <a:solidFill>
                  <a:schemeClr val="tx1"/>
                </a:solidFill>
              </a:rPr>
              <a:t>The IFC standards apply to private-sector clients of the IFC. However, they are generally regarded as the guiding standard in the extractive sector, with the expectation that companies comply with them or model their own corporate standards on them.  For public sector projects, World Bank Operational Policy (OP) 4.12—Involuntary Resettlement (World Bank 2001b); and Bank Procedure (BP) 4.12—Involuntary Resettlement (World Bank 2001a) applies.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ZA" sz="1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ZA" sz="1000" b="0" i="0" u="none" strike="noStrike" kern="1200" baseline="0" dirty="0">
                <a:solidFill>
                  <a:schemeClr val="tx1"/>
                </a:solidFill>
              </a:rPr>
              <a:t>(Notes: 1 of 3)</a:t>
            </a:r>
          </a:p>
          <a:p>
            <a:pPr marL="0" indent="0">
              <a:buFont typeface="Arial" panose="020B0604020202020204" pitchFamily="34" charset="0"/>
              <a:buNone/>
            </a:pPr>
            <a:endParaRPr lang="en-ZA" sz="1000" b="1" i="0" u="none" strike="noStrike" kern="1200" baseline="0" dirty="0">
              <a:solidFill>
                <a:schemeClr val="tx1"/>
              </a:solidFill>
            </a:endParaRPr>
          </a:p>
        </p:txBody>
      </p:sp>
      <p:sp>
        <p:nvSpPr>
          <p:cNvPr id="4" name="Slide Number Placeholder 3"/>
          <p:cNvSpPr>
            <a:spLocks noGrp="1"/>
          </p:cNvSpPr>
          <p:nvPr>
            <p:ph type="sldNum" sz="quarter" idx="10"/>
          </p:nvPr>
        </p:nvSpPr>
        <p:spPr/>
        <p:txBody>
          <a:bodyPr/>
          <a:lstStyle/>
          <a:p>
            <a:fld id="{756305F0-87F3-4D53-B45C-0BD4688EED62}" type="slidenum">
              <a:rPr lang="en-ZA" smtClean="0"/>
              <a:pPr/>
              <a:t>5</a:t>
            </a:fld>
            <a:endParaRPr lang="en-ZA" dirty="0"/>
          </a:p>
        </p:txBody>
      </p:sp>
    </p:spTree>
    <p:extLst>
      <p:ext uri="{BB962C8B-B14F-4D97-AF65-F5344CB8AC3E}">
        <p14:creationId xmlns:p14="http://schemas.microsoft.com/office/powerpoint/2010/main" val="3375282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7851" y="4538896"/>
            <a:ext cx="6069911" cy="5125660"/>
          </a:xfrm>
        </p:spPr>
        <p:txBody>
          <a:bodyPr>
            <a:noAutofit/>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ZA" sz="1000" b="0" i="0" u="none" strike="noStrike" kern="1200" baseline="0" dirty="0">
                <a:solidFill>
                  <a:schemeClr val="tx1"/>
                </a:solidFill>
              </a:rPr>
              <a:t>The </a:t>
            </a:r>
            <a:r>
              <a:rPr lang="en-ZA" sz="1000" b="1" i="0" u="none" strike="noStrike" kern="1200" baseline="0" dirty="0">
                <a:solidFill>
                  <a:schemeClr val="tx1"/>
                </a:solidFill>
              </a:rPr>
              <a:t>Equator Principles </a:t>
            </a:r>
            <a:r>
              <a:rPr lang="en-ZA" sz="1000" b="0" i="0" u="none" strike="noStrike" kern="1200" baseline="0" dirty="0">
                <a:solidFill>
                  <a:schemeClr val="tx1"/>
                </a:solidFill>
              </a:rPr>
              <a:t>(2013), a financial industry benchmark for determining, assessing and managing social and environmental risk in project financing, reflect the requirements of the IFC Performance Standards. Adopting institutions undertake not to loan to projects in which the borrower will not, or is unable to, comply with the environmental and social policies and processes outlined in the Equator Principles and IFC Performance Standards.</a:t>
            </a:r>
          </a:p>
          <a:p>
            <a:pPr marL="0" indent="0">
              <a:buFont typeface="Arial" panose="020B0604020202020204" pitchFamily="34" charset="0"/>
              <a:buNone/>
            </a:pPr>
            <a:endParaRPr lang="en-ZA" sz="1000" b="1" i="0" u="none" strike="noStrike" kern="1200" baseline="0" dirty="0">
              <a:solidFill>
                <a:schemeClr val="tx1"/>
              </a:solidFill>
            </a:endParaRPr>
          </a:p>
          <a:p>
            <a:pPr marL="0" indent="0">
              <a:buFont typeface="Arial" panose="020B0604020202020204" pitchFamily="34" charset="0"/>
              <a:buNone/>
            </a:pPr>
            <a:r>
              <a:rPr lang="en-ZA" sz="1000" b="1" i="0" u="none" strike="noStrike" kern="1200" baseline="0" dirty="0">
                <a:solidFill>
                  <a:schemeClr val="tx1"/>
                </a:solidFill>
              </a:rPr>
              <a:t>National legislation:</a:t>
            </a:r>
          </a:p>
          <a:p>
            <a:pPr marL="171450" indent="-171450">
              <a:buFont typeface="Arial" panose="020B0604020202020204" pitchFamily="34" charset="0"/>
              <a:buChar char="•"/>
            </a:pPr>
            <a:r>
              <a:rPr lang="en-ZA" sz="1000" b="0" i="0" u="none" strike="noStrike" kern="1200" baseline="0" dirty="0">
                <a:solidFill>
                  <a:schemeClr val="tx1"/>
                </a:solidFill>
              </a:rPr>
              <a:t>Although in many countries there has been an increase in legislation regulating land access and resettlement, in most </a:t>
            </a:r>
            <a:r>
              <a:rPr lang="en-ZA" sz="1000" b="1" i="0" u="none" strike="noStrike" kern="1200" baseline="0" dirty="0">
                <a:solidFill>
                  <a:schemeClr val="tx1"/>
                </a:solidFill>
              </a:rPr>
              <a:t>developing countries </a:t>
            </a:r>
            <a:r>
              <a:rPr lang="en-ZA" sz="1000" b="0" i="0" u="none" strike="noStrike" kern="1200" baseline="0" dirty="0">
                <a:solidFill>
                  <a:schemeClr val="tx1"/>
                </a:solidFill>
              </a:rPr>
              <a:t>this legislation doesn’t cover the full set of issues and complexities linked to resettlement. The reality is therefore that companies operating in developing countries have to go </a:t>
            </a:r>
            <a:r>
              <a:rPr lang="en-ZA" sz="1000" b="1" i="0" u="none" strike="noStrike" kern="1200" baseline="0" dirty="0">
                <a:solidFill>
                  <a:schemeClr val="tx1"/>
                </a:solidFill>
              </a:rPr>
              <a:t>beyond mere compliance </a:t>
            </a:r>
            <a:r>
              <a:rPr lang="en-ZA" sz="1000" b="0" i="0" u="none" strike="noStrike" kern="1200" baseline="0" dirty="0">
                <a:solidFill>
                  <a:schemeClr val="tx1"/>
                </a:solidFill>
              </a:rPr>
              <a:t>with national legislation in order to fully address key resettlement risks and challenges.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kern="1200" dirty="0"/>
              <a:t>IFC PS 5 requires</a:t>
            </a:r>
            <a:r>
              <a:rPr lang="en-ZA" sz="1000" kern="1200" baseline="0" dirty="0"/>
              <a:t> the project proponent to </a:t>
            </a:r>
            <a:r>
              <a:rPr lang="en-ZA" sz="1000" kern="1200" dirty="0"/>
              <a:t>“bridge the gap” between domestic legal requirements and the requirements of PS 5 where necessary. </a:t>
            </a:r>
            <a:r>
              <a:rPr lang="en-ZA" sz="1000" b="0" i="0" u="none" strike="noStrike" kern="1200" baseline="0" dirty="0">
                <a:solidFill>
                  <a:schemeClr val="tx1"/>
                </a:solidFill>
              </a:rPr>
              <a:t>In developed countries (e.g. Canada, Australia, the United States) the national legislation can be expected to closely align with IFC PS 5.</a:t>
            </a:r>
          </a:p>
          <a:p>
            <a:pPr marL="171450" indent="-171450">
              <a:buFont typeface="Arial" panose="020B0604020202020204" pitchFamily="34" charset="0"/>
              <a:buChar char="•"/>
            </a:pPr>
            <a:r>
              <a:rPr lang="en-ZA" sz="1000" kern="1200" dirty="0"/>
              <a:t>In</a:t>
            </a:r>
            <a:r>
              <a:rPr lang="en-ZA" sz="1000" kern="1200" baseline="0" dirty="0"/>
              <a:t> instances where l</a:t>
            </a:r>
            <a:r>
              <a:rPr lang="en-ZA" sz="1000" kern="1200" dirty="0"/>
              <a:t>and access and resettlement are the responsibility of government, the project will collaborate with the responsible government agency to the extent permitted – preparing a Supplemental Resettlement Plan where necessary. Where government capacity is limited, the project proponent</a:t>
            </a:r>
            <a:r>
              <a:rPr lang="en-ZA" sz="1000" kern="1200" baseline="0" dirty="0"/>
              <a:t> is required to </a:t>
            </a:r>
            <a:r>
              <a:rPr lang="en-ZA" sz="1000" kern="1200" dirty="0"/>
              <a:t>play an active role during planning, implementation and monitoring</a:t>
            </a:r>
            <a:r>
              <a:rPr lang="en-ZA" sz="1000" kern="1200" baseline="0" dirty="0"/>
              <a:t> of the resettlement process.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kern="1200" baseline="0" dirty="0"/>
              <a:t>Wh</a:t>
            </a:r>
            <a:r>
              <a:rPr lang="en-ZA" sz="1000" b="0" i="0" u="none" strike="noStrike" kern="1200" baseline="0" dirty="0">
                <a:solidFill>
                  <a:schemeClr val="tx1"/>
                </a:solidFill>
              </a:rPr>
              <a:t>ere </a:t>
            </a:r>
            <a:r>
              <a:rPr lang="en-ZA" sz="1000" b="1" baseline="0" dirty="0"/>
              <a:t>national legislation supports (or does not contradict) international best practice, </a:t>
            </a:r>
            <a:r>
              <a:rPr lang="en-ZA" sz="1000" baseline="0" dirty="0"/>
              <a:t>the company will have government support for how the resettlement is carried out. However, where the </a:t>
            </a:r>
            <a:r>
              <a:rPr lang="en-ZA" sz="1000" b="1" baseline="0" dirty="0"/>
              <a:t>national legislation falls short of international best practice, </a:t>
            </a:r>
            <a:r>
              <a:rPr lang="en-ZA" sz="1000" b="0" baseline="0" dirty="0"/>
              <a:t>t</a:t>
            </a:r>
            <a:r>
              <a:rPr lang="en-ZA" sz="1000" baseline="0" dirty="0"/>
              <a:t>here is the potential for tension between the company and government, particularly where government is resistant to precedents being set with regards to how resettlement is carried out in their country. This is most often seen in relation to the extent of engagement and involvement of affected parties in the resettlement process and on levels of compensation awarded.</a:t>
            </a:r>
            <a:endParaRPr lang="en-ZA" sz="1000" b="1" i="0" u="none" strike="noStrike" kern="1200" baseline="0" dirty="0">
              <a:solidFill>
                <a:schemeClr val="tx1"/>
              </a:solidFill>
            </a:endParaRPr>
          </a:p>
          <a:p>
            <a:endParaRPr lang="en-ZA" sz="1000" b="0" i="0" u="none" strike="noStrike" kern="1200" baseline="0" dirty="0">
              <a:solidFill>
                <a:schemeClr val="tx1"/>
              </a:solidFill>
            </a:endParaRPr>
          </a:p>
          <a:p>
            <a:pPr marL="0" indent="0">
              <a:buFont typeface="Arial" panose="020B0604020202020204" pitchFamily="34" charset="0"/>
              <a:buNone/>
            </a:pPr>
            <a:r>
              <a:rPr lang="en-US" sz="1000" kern="1200" dirty="0">
                <a:solidFill>
                  <a:schemeClr val="tx1"/>
                </a:solidFill>
              </a:rPr>
              <a:t>(Notes:</a:t>
            </a:r>
            <a:r>
              <a:rPr lang="en-US" sz="1000" kern="1200" baseline="0" dirty="0">
                <a:solidFill>
                  <a:schemeClr val="tx1"/>
                </a:solidFill>
              </a:rPr>
              <a:t> 2 of 3)</a:t>
            </a:r>
            <a:endParaRPr lang="en-US" sz="1000"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endParaRPr lang="en-ZA" sz="1000" dirty="0"/>
          </a:p>
          <a:p>
            <a:endParaRPr lang="en-ZA" sz="1000" dirty="0"/>
          </a:p>
          <a:p>
            <a:pPr marL="0" indent="0">
              <a:buFont typeface="Arial" panose="020B0604020202020204" pitchFamily="34" charset="0"/>
              <a:buNone/>
            </a:pPr>
            <a:endParaRPr lang="en-ZA" sz="1000" b="1" i="0" u="none" strike="noStrike" kern="1200" baseline="0" dirty="0">
              <a:solidFill>
                <a:schemeClr val="tx1"/>
              </a:solidFill>
            </a:endParaRPr>
          </a:p>
        </p:txBody>
      </p:sp>
      <p:sp>
        <p:nvSpPr>
          <p:cNvPr id="4" name="Slide Number Placeholder 3"/>
          <p:cNvSpPr>
            <a:spLocks noGrp="1"/>
          </p:cNvSpPr>
          <p:nvPr>
            <p:ph type="sldNum" sz="quarter" idx="10"/>
          </p:nvPr>
        </p:nvSpPr>
        <p:spPr/>
        <p:txBody>
          <a:bodyPr/>
          <a:lstStyle/>
          <a:p>
            <a:fld id="{756305F0-87F3-4D53-B45C-0BD4688EED62}" type="slidenum">
              <a:rPr lang="en-ZA" smtClean="0"/>
              <a:pPr/>
              <a:t>6</a:t>
            </a:fld>
            <a:endParaRPr lang="en-ZA" dirty="0"/>
          </a:p>
        </p:txBody>
      </p:sp>
    </p:spTree>
    <p:extLst>
      <p:ext uri="{BB962C8B-B14F-4D97-AF65-F5344CB8AC3E}">
        <p14:creationId xmlns:p14="http://schemas.microsoft.com/office/powerpoint/2010/main" val="296298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7851" y="4538896"/>
            <a:ext cx="6069911" cy="5125660"/>
          </a:xfrm>
        </p:spPr>
        <p:txBody>
          <a:bodyPr>
            <a:noAutofit/>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ZA" sz="1000" b="1" i="0" u="none" strike="noStrike" kern="1200" baseline="0" dirty="0">
                <a:solidFill>
                  <a:schemeClr val="tx1"/>
                </a:solidFill>
              </a:rPr>
              <a:t>Industry organisations - ICMM requirements:</a:t>
            </a:r>
            <a:endParaRPr lang="en-ZA" sz="1000" b="0" i="0" u="none" strike="noStrike" kern="1200" baseline="0" dirty="0">
              <a:solidFill>
                <a:schemeClr val="tx1"/>
              </a:solidFill>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ZA" sz="1000" b="0" i="0" u="none" strike="noStrike" kern="1200" baseline="0" dirty="0">
                <a:solidFill>
                  <a:schemeClr val="tx1"/>
                </a:solidFill>
              </a:rPr>
              <a:t>ICMM requires that its members implement and measure performance against ICMM’s ten sustainable development principles (see ICMM Sustainable Development Framework), including the need to “U</a:t>
            </a:r>
            <a:r>
              <a:rPr lang="en-GB" sz="1000" dirty="0" err="1">
                <a:solidFill>
                  <a:schemeClr val="tx1"/>
                </a:solidFill>
              </a:rPr>
              <a:t>phold</a:t>
            </a:r>
            <a:r>
              <a:rPr lang="en-GB" sz="1000" dirty="0">
                <a:solidFill>
                  <a:schemeClr val="tx1"/>
                </a:solidFill>
              </a:rPr>
              <a:t> fundamental human rights and respect cultures, customs and values in dealings with employees and others who are affected by our activities” (Principle 3), and </a:t>
            </a:r>
            <a:r>
              <a:rPr lang="en-ZA" sz="1000" b="0" i="0" u="none" strike="noStrike" kern="1200" baseline="0" dirty="0">
                <a:solidFill>
                  <a:schemeClr val="tx1"/>
                </a:solidFill>
              </a:rPr>
              <a:t>“Contribute to the social, economic and institutional development of the communities in which we operate” (Principle 9)</a:t>
            </a:r>
            <a:r>
              <a:rPr lang="en-GB" sz="1000" dirty="0">
                <a:solidFill>
                  <a:schemeClr val="tx1"/>
                </a:solidFill>
              </a:rPr>
              <a:t>.</a:t>
            </a:r>
            <a:r>
              <a:rPr lang="en-ZA" sz="1000" b="0" i="0" u="none" strike="noStrike" kern="1200" baseline="0" dirty="0">
                <a:solidFill>
                  <a:schemeClr val="tx1"/>
                </a:solidFill>
              </a:rPr>
              <a:t> Responsibly addressing resettlement issues is one means by which companies can respect human rights and positively contribute to development.</a:t>
            </a:r>
          </a:p>
          <a:p>
            <a:pPr marL="171450" indent="-171450">
              <a:buFont typeface="Arial" panose="020B0604020202020204" pitchFamily="34" charset="0"/>
              <a:buChar char="•"/>
            </a:pPr>
            <a:r>
              <a:rPr lang="en-ZA" sz="1000" b="0" i="0" u="none" strike="noStrike" kern="1200" baseline="0" dirty="0">
                <a:solidFill>
                  <a:schemeClr val="tx1"/>
                </a:solidFill>
              </a:rPr>
              <a:t>The Prospectors and Developers Association of Canada and IPIECA (the global oil and gas industry association for environmental and social issues) are examples of other industry organisations that have developed guidance materials to help deal with social issues, including land access and resettlement.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ZA" sz="1000" b="0" i="0" u="none" strike="noStrike" kern="120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ZA" sz="1000" b="0" i="0" u="none" strike="noStrike" kern="1200" baseline="0" dirty="0">
                <a:solidFill>
                  <a:schemeClr val="tx1"/>
                </a:solidFill>
              </a:rPr>
              <a:t>And lastly, </a:t>
            </a:r>
            <a:r>
              <a:rPr lang="en-ZA" sz="1000" b="1" i="0" u="none" strike="noStrike" kern="1200" baseline="0" dirty="0">
                <a:solidFill>
                  <a:schemeClr val="tx1"/>
                </a:solidFill>
              </a:rPr>
              <a:t>Corporate policy and associated commitments </a:t>
            </a:r>
            <a:r>
              <a:rPr lang="en-ZA" sz="1000" b="0" i="0" u="none" strike="noStrike" kern="1200" baseline="0" dirty="0">
                <a:solidFill>
                  <a:schemeClr val="tx1"/>
                </a:solidFill>
              </a:rPr>
              <a:t>with regards to resettlement planning. These are typically modelled on IFC PS 5.</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ZA" sz="1000" b="0" i="0" u="none" strike="noStrike" kern="1200" baseline="0" dirty="0">
              <a:solidFill>
                <a:schemeClr val="tx1"/>
              </a:solidFill>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ZA" sz="1000" b="0" i="0" u="sng" strike="noStrike" kern="1200" baseline="0" dirty="0">
                <a:solidFill>
                  <a:schemeClr val="tx1"/>
                </a:solidFill>
              </a:rPr>
              <a:t>Reference for material used</a:t>
            </a:r>
            <a:r>
              <a:rPr lang="en-ZA" sz="1000" b="0" i="0" u="none" strike="noStrike" kern="1200" baseline="0" dirty="0">
                <a:solidFill>
                  <a:schemeClr val="tx1"/>
                </a:solidFill>
              </a:rPr>
              <a:t>: </a:t>
            </a:r>
            <a:r>
              <a:rPr lang="en-ZA" sz="1000" baseline="0" dirty="0"/>
              <a:t>ICMM’s </a:t>
            </a:r>
            <a:r>
              <a:rPr lang="en-ZA" sz="1000" b="0" i="0" u="none" strike="noStrike" kern="1200" baseline="0" dirty="0">
                <a:solidFill>
                  <a:schemeClr val="tx1"/>
                </a:solidFill>
              </a:rPr>
              <a:t>Land acquisition and resettlement: Lessons learned (2015), Page 9-10.</a:t>
            </a:r>
          </a:p>
          <a:p>
            <a:endParaRPr lang="en-ZA" sz="1000" b="0" i="0" u="none" strike="noStrike" kern="1200" baseline="0" dirty="0">
              <a:solidFill>
                <a:schemeClr val="tx1"/>
              </a:solidFill>
            </a:endParaRPr>
          </a:p>
          <a:p>
            <a:pPr marL="0" indent="0">
              <a:buFont typeface="Arial" panose="020B0604020202020204" pitchFamily="34" charset="0"/>
              <a:buNone/>
            </a:pPr>
            <a:r>
              <a:rPr lang="en-US" sz="1000" kern="1200" dirty="0">
                <a:solidFill>
                  <a:schemeClr val="tx1"/>
                </a:solidFill>
              </a:rPr>
              <a:t>(Notes:</a:t>
            </a:r>
            <a:r>
              <a:rPr lang="en-US" sz="1000" kern="1200" baseline="0" dirty="0">
                <a:solidFill>
                  <a:schemeClr val="tx1"/>
                </a:solidFill>
              </a:rPr>
              <a:t> 3 of 3)</a:t>
            </a:r>
            <a:endParaRPr lang="en-US" sz="1000"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p>
          <a:p>
            <a:endParaRPr lang="en-ZA" sz="1000" dirty="0"/>
          </a:p>
          <a:p>
            <a:endParaRPr lang="en-ZA" sz="1000" dirty="0"/>
          </a:p>
          <a:p>
            <a:pPr marL="0" indent="0">
              <a:buFont typeface="Arial" panose="020B0604020202020204" pitchFamily="34" charset="0"/>
              <a:buNone/>
            </a:pPr>
            <a:endParaRPr lang="en-ZA" sz="1000" b="1" i="0" u="none" strike="noStrike" kern="1200" baseline="0" dirty="0">
              <a:solidFill>
                <a:schemeClr val="tx1"/>
              </a:solidFill>
            </a:endParaRPr>
          </a:p>
        </p:txBody>
      </p:sp>
      <p:sp>
        <p:nvSpPr>
          <p:cNvPr id="4" name="Slide Number Placeholder 3"/>
          <p:cNvSpPr>
            <a:spLocks noGrp="1"/>
          </p:cNvSpPr>
          <p:nvPr>
            <p:ph type="sldNum" sz="quarter" idx="10"/>
          </p:nvPr>
        </p:nvSpPr>
        <p:spPr/>
        <p:txBody>
          <a:bodyPr/>
          <a:lstStyle/>
          <a:p>
            <a:fld id="{756305F0-87F3-4D53-B45C-0BD4688EED62}" type="slidenum">
              <a:rPr lang="en-ZA" smtClean="0"/>
              <a:pPr/>
              <a:t>7</a:t>
            </a:fld>
            <a:endParaRPr lang="en-ZA" dirty="0"/>
          </a:p>
        </p:txBody>
      </p:sp>
    </p:spTree>
    <p:extLst>
      <p:ext uri="{BB962C8B-B14F-4D97-AF65-F5344CB8AC3E}">
        <p14:creationId xmlns:p14="http://schemas.microsoft.com/office/powerpoint/2010/main" val="392739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A66D5-5400-4452-9EA2-27892B885921}" type="slidenum">
              <a:rPr lang="en-GB" smtClean="0"/>
              <a:pPr/>
              <a:t>8</a:t>
            </a:fld>
            <a:endParaRPr lang="en-GB"/>
          </a:p>
        </p:txBody>
      </p:sp>
    </p:spTree>
    <p:extLst>
      <p:ext uri="{BB962C8B-B14F-4D97-AF65-F5344CB8AC3E}">
        <p14:creationId xmlns:p14="http://schemas.microsoft.com/office/powerpoint/2010/main" val="194432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3330" y="4611089"/>
            <a:ext cx="6358954" cy="5125660"/>
          </a:xfrm>
        </p:spPr>
        <p:txBody>
          <a:bodyPr/>
          <a:lstStyle/>
          <a:p>
            <a:r>
              <a:rPr lang="en-ZA" sz="1000" u="sng" dirty="0"/>
              <a:t>Aim</a:t>
            </a:r>
            <a:r>
              <a:rPr lang="en-ZA" sz="1000" u="sng" baseline="0" dirty="0"/>
              <a:t> of this slide</a:t>
            </a:r>
            <a:r>
              <a:rPr lang="en-ZA" sz="1000" u="none" baseline="0" dirty="0"/>
              <a:t>: T</a:t>
            </a:r>
            <a:r>
              <a:rPr lang="en-ZA" sz="1000" baseline="0" dirty="0" smtClean="0"/>
              <a:t>o </a:t>
            </a:r>
            <a:r>
              <a:rPr lang="en-ZA" sz="1000" baseline="0" dirty="0"/>
              <a:t>provide a summary of the business risks posed by a poorly </a:t>
            </a:r>
            <a:r>
              <a:rPr lang="en-ZA" sz="1000" dirty="0"/>
              <a:t>managed resettlement processes, and resettlement in general.</a:t>
            </a:r>
          </a:p>
          <a:p>
            <a:endParaRPr lang="en-ZA" sz="1000" b="0" i="0" u="sng" strike="noStrike" kern="1200" baseline="0" dirty="0">
              <a:solidFill>
                <a:schemeClr val="tx1"/>
              </a:solidFill>
            </a:endParaRPr>
          </a:p>
          <a:p>
            <a:r>
              <a:rPr lang="en-ZA" sz="1000" b="0" i="0" u="sng" strike="noStrike" kern="1200" baseline="0" dirty="0">
                <a:solidFill>
                  <a:schemeClr val="tx1"/>
                </a:solidFill>
              </a:rPr>
              <a:t>Key points</a:t>
            </a:r>
            <a:r>
              <a:rPr lang="en-ZA" sz="1000" b="0" i="0" u="none" strike="noStrike" kern="1200" baseline="0" dirty="0">
                <a:solidFill>
                  <a:schemeClr val="tx1"/>
                </a:solidFill>
              </a:rPr>
              <a:t>:</a:t>
            </a:r>
          </a:p>
          <a:p>
            <a:pPr marL="171450" indent="-171450">
              <a:buFont typeface="Arial" panose="020B0604020202020204" pitchFamily="34" charset="0"/>
              <a:buChar char="•"/>
            </a:pPr>
            <a:r>
              <a:rPr lang="en-ZA" sz="1000" dirty="0"/>
              <a:t>Despite the clear global standards around resettlement and land — in practice, this remains a very challenging area for companies. Resettlement</a:t>
            </a:r>
            <a:r>
              <a:rPr lang="en-ZA" sz="1000" baseline="0" dirty="0"/>
              <a:t> is a highly complex endeavour, as it concerns </a:t>
            </a:r>
            <a:r>
              <a:rPr lang="en-ZA" sz="1000" dirty="0"/>
              <a:t>both tangible (houses,</a:t>
            </a:r>
            <a:r>
              <a:rPr lang="en-ZA" sz="1000" baseline="0" dirty="0"/>
              <a:t> structures) </a:t>
            </a:r>
            <a:r>
              <a:rPr lang="en-ZA" sz="1000" dirty="0"/>
              <a:t>and non-tangible impacts, e.g. matters of</a:t>
            </a:r>
            <a:r>
              <a:rPr lang="en-ZA" sz="1000" baseline="0" dirty="0"/>
              <a:t> the heart (emotional attachment to home, sense of place, community). </a:t>
            </a:r>
          </a:p>
          <a:p>
            <a:pPr marL="171450" indent="-171450">
              <a:buFont typeface="Arial" panose="020B0604020202020204" pitchFamily="34" charset="0"/>
              <a:buChar char="•"/>
            </a:pPr>
            <a:r>
              <a:rPr lang="en-ZA" sz="1000" baseline="0" dirty="0"/>
              <a:t>Re</a:t>
            </a:r>
            <a:r>
              <a:rPr lang="en-ZA" sz="1000" dirty="0"/>
              <a:t>settlement is further</a:t>
            </a:r>
            <a:r>
              <a:rPr lang="en-ZA" sz="1000" baseline="0" dirty="0"/>
              <a:t> </a:t>
            </a:r>
            <a:r>
              <a:rPr lang="en-ZA" sz="1000" dirty="0"/>
              <a:t>complicated by the fact that those being relocated relegate a degree of responsibility for their living conditions and livelihoods to the company resettling them. This dependency presents a considerable risk to companies post resettlement. </a:t>
            </a:r>
          </a:p>
          <a:p>
            <a:pPr marL="171450" indent="-171450">
              <a:buFont typeface="Arial" panose="020B0604020202020204" pitchFamily="34" charset="0"/>
              <a:buChar char="•"/>
            </a:pPr>
            <a:r>
              <a:rPr lang="en-ZA" sz="1000" dirty="0"/>
              <a:t>Conflict in resettlement is almost inevitable in most cases. This is accentuated</a:t>
            </a:r>
            <a:r>
              <a:rPr lang="en-ZA" sz="1000" baseline="0" dirty="0"/>
              <a:t> by </a:t>
            </a:r>
            <a:r>
              <a:rPr lang="en-ZA" sz="1000" dirty="0"/>
              <a:t>our globalising world where communities are connecting with other communities as well as other stakeholders (e.g. NGOs, human rights lawyers, etc.)</a:t>
            </a:r>
          </a:p>
          <a:p>
            <a:pPr marL="171450" indent="-171450">
              <a:buFont typeface="Arial" panose="020B0604020202020204" pitchFamily="34" charset="0"/>
              <a:buChar char="•"/>
            </a:pPr>
            <a:r>
              <a:rPr lang="en-ZA" sz="1000" dirty="0"/>
              <a:t>Given these</a:t>
            </a:r>
            <a:r>
              <a:rPr lang="en-ZA" sz="1000" baseline="0" dirty="0"/>
              <a:t> complexities, it is not surprising that resettlement is commonly associated with the following risks</a:t>
            </a:r>
            <a:r>
              <a:rPr lang="en-ZA" sz="1000" dirty="0"/>
              <a:t>:</a:t>
            </a:r>
          </a:p>
          <a:p>
            <a:pPr marL="628650"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lang="en-ZA" sz="1000" b="0" i="0" u="none" strike="noStrike" kern="1200" baseline="0" dirty="0">
                <a:solidFill>
                  <a:schemeClr val="tx1"/>
                </a:solidFill>
              </a:rPr>
              <a:t>potential conflict, and associated project delays and works stoppages, caused by </a:t>
            </a:r>
            <a:r>
              <a:rPr lang="en-ZA" sz="1000" dirty="0"/>
              <a:t>grievances from resettled and host communities – with associated d</a:t>
            </a:r>
            <a:r>
              <a:rPr lang="en-ZA" sz="1000" b="0" i="0" u="none" strike="noStrike" kern="1200" baseline="0" dirty="0">
                <a:solidFill>
                  <a:schemeClr val="tx1"/>
                </a:solidFill>
              </a:rPr>
              <a:t>ecreased productions from assets;</a:t>
            </a:r>
          </a:p>
          <a:p>
            <a:pPr marL="1085850" marR="0" lvl="2"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lang="en-ZA" sz="1000" dirty="0"/>
              <a:t>nearby communities can also disrupt project activities if they do not see benefits accruing to them, even though they may not be directly affected by resettlement;</a:t>
            </a:r>
            <a:endParaRPr lang="en-ZA" sz="1000" b="0" i="0" u="none" strike="noStrike" kern="1200" baseline="0" dirty="0">
              <a:solidFill>
                <a:schemeClr val="tx1"/>
              </a:solidFill>
            </a:endParaRPr>
          </a:p>
          <a:p>
            <a:pPr marL="628650" lvl="1" indent="-171450">
              <a:buFont typeface="Courier New" panose="02070309020205020404" pitchFamily="49" charset="0"/>
              <a:buChar char="o"/>
            </a:pPr>
            <a:r>
              <a:rPr lang="en-ZA" sz="1000" b="0" i="0" u="none" strike="noStrike" kern="1200" baseline="0" dirty="0">
                <a:solidFill>
                  <a:schemeClr val="tx1"/>
                </a:solidFill>
              </a:rPr>
              <a:t>restrictions on future developments and loss of future concessions due to community opposition; </a:t>
            </a:r>
          </a:p>
          <a:p>
            <a:pPr marL="628650" lvl="1" indent="-171450">
              <a:buFont typeface="Courier New" panose="02070309020205020404" pitchFamily="49" charset="0"/>
              <a:buChar char="o"/>
            </a:pPr>
            <a:r>
              <a:rPr lang="en-ZA" sz="1000" b="0" i="0" u="none" strike="noStrike" kern="1200" baseline="0" dirty="0">
                <a:solidFill>
                  <a:schemeClr val="tx1"/>
                </a:solidFill>
              </a:rPr>
              <a:t>financial costs associated with remedying poor practice, litigation, triggering conflict and protracted negotiations with aggrieved residents (resulting in costly delays);</a:t>
            </a:r>
          </a:p>
          <a:p>
            <a:pPr marL="628650" lvl="1" indent="-171450">
              <a:buFont typeface="Courier New" panose="02070309020205020404" pitchFamily="49" charset="0"/>
              <a:buChar char="o"/>
            </a:pPr>
            <a:r>
              <a:rPr lang="en-ZA" sz="1000" b="0" i="0" u="none" strike="noStrike" kern="1200" baseline="0" dirty="0">
                <a:solidFill>
                  <a:schemeClr val="tx1"/>
                </a:solidFill>
              </a:rPr>
              <a:t>damaged social licence to operate;</a:t>
            </a:r>
          </a:p>
          <a:p>
            <a:endParaRPr lang="en-ZA" sz="1000" dirty="0"/>
          </a:p>
          <a:p>
            <a:r>
              <a:rPr lang="en-ZA" sz="1000" dirty="0"/>
              <a:t>(Notes: 1 of 2)</a:t>
            </a:r>
          </a:p>
        </p:txBody>
      </p:sp>
      <p:sp>
        <p:nvSpPr>
          <p:cNvPr id="4" name="Slide Number Placeholder 3"/>
          <p:cNvSpPr>
            <a:spLocks noGrp="1"/>
          </p:cNvSpPr>
          <p:nvPr>
            <p:ph type="sldNum" sz="quarter" idx="10"/>
          </p:nvPr>
        </p:nvSpPr>
        <p:spPr/>
        <p:txBody>
          <a:bodyPr/>
          <a:lstStyle/>
          <a:p>
            <a:fld id="{A7DA66D5-5400-4452-9EA2-27892B885921}" type="slidenum">
              <a:rPr lang="en-GB" smtClean="0"/>
              <a:pPr/>
              <a:t>9</a:t>
            </a:fld>
            <a:endParaRPr lang="en-GB"/>
          </a:p>
        </p:txBody>
      </p:sp>
    </p:spTree>
    <p:extLst>
      <p:ext uri="{BB962C8B-B14F-4D97-AF65-F5344CB8AC3E}">
        <p14:creationId xmlns:p14="http://schemas.microsoft.com/office/powerpoint/2010/main" val="1884704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youtube.com/user/ICMMvideos"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facebook.com/pages/ICMM/119122744778065" TargetMode="External"/><Relationship Id="rId1" Type="http://schemas.openxmlformats.org/officeDocument/2006/relationships/slideMaster" Target="../slideMasters/slideMaster2.xml"/><Relationship Id="rId6" Type="http://schemas.openxmlformats.org/officeDocument/2006/relationships/hyperlink" Target="https://www.linkedin.com/company/international-council-on-mining-and-metals---icmm" TargetMode="External"/><Relationship Id="rId5" Type="http://schemas.openxmlformats.org/officeDocument/2006/relationships/image" Target="../media/image7.jpeg"/><Relationship Id="rId10" Type="http://schemas.openxmlformats.org/officeDocument/2006/relationships/image" Target="../media/image10.emf"/><Relationship Id="rId4" Type="http://schemas.openxmlformats.org/officeDocument/2006/relationships/hyperlink" Target="https://twitter.com/ICMM_com?ref_src=twsrc%5egoogle|twcamp%5eserp|twgr%5eauthor" TargetMode="External"/><Relationship Id="rId9"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www.youtube.com/user/ICMMvideos"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facebook.com/pages/ICMM/119122744778065" TargetMode="External"/><Relationship Id="rId1" Type="http://schemas.openxmlformats.org/officeDocument/2006/relationships/slideMaster" Target="../slideMasters/slideMaster2.xml"/><Relationship Id="rId6" Type="http://schemas.openxmlformats.org/officeDocument/2006/relationships/hyperlink" Target="https://www.linkedin.com/company/international-council-on-mining-and-metals---icmm" TargetMode="External"/><Relationship Id="rId5" Type="http://schemas.openxmlformats.org/officeDocument/2006/relationships/image" Target="../media/image7.jpeg"/><Relationship Id="rId10" Type="http://schemas.openxmlformats.org/officeDocument/2006/relationships/image" Target="../media/image10.emf"/><Relationship Id="rId4" Type="http://schemas.openxmlformats.org/officeDocument/2006/relationships/hyperlink" Target="https://twitter.com/ICMM_com?ref_src=twsrc%5egoogle|twcamp%5eserp|twgr%5eauthor" TargetMode="External"/><Relationship Id="rId9"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ICMMvideos"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s://www.facebook.com/pages/ICMM/119122744778065" TargetMode="External"/><Relationship Id="rId1" Type="http://schemas.openxmlformats.org/officeDocument/2006/relationships/slideMaster" Target="../slideMasters/slideMaster2.xml"/><Relationship Id="rId6" Type="http://schemas.openxmlformats.org/officeDocument/2006/relationships/hyperlink" Target="https://www.linkedin.com/company/international-council-on-mining-and-metals---icmm" TargetMode="External"/><Relationship Id="rId5" Type="http://schemas.openxmlformats.org/officeDocument/2006/relationships/image" Target="../media/image7.jpeg"/><Relationship Id="rId10" Type="http://schemas.openxmlformats.org/officeDocument/2006/relationships/image" Target="../media/image10.emf"/><Relationship Id="rId4" Type="http://schemas.openxmlformats.org/officeDocument/2006/relationships/hyperlink" Target="https://twitter.com/ICMM_com?ref_src=twsrc%5egoogle|twcamp%5eserp|twgr%5eauthor" TargetMode="External"/><Relationship Id="rId9"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twitter.com/ICMM_com?ref_src=twsrc%5egoogle|twcamp%5eserp|twgr%5eauthor" TargetMode="External"/><Relationship Id="rId7" Type="http://schemas.openxmlformats.org/officeDocument/2006/relationships/hyperlink" Target="https://www.linkedin.com/company/international-council-on-mining-and-metals---icmm" TargetMode="External"/><Relationship Id="rId2" Type="http://schemas.openxmlformats.org/officeDocument/2006/relationships/image" Target="../media/image10.emf"/><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hyperlink" Target="https://www.facebook.com/pages/ICMM/119122744778065"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s://www.youtube.com/user/ICMMvideos"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1986" name="Rectangle 2"/>
          <p:cNvSpPr>
            <a:spLocks noGrp="1" noChangeArrowheads="1"/>
          </p:cNvSpPr>
          <p:nvPr>
            <p:ph type="ftr" sz="quarter" idx="3"/>
          </p:nvPr>
        </p:nvSpPr>
        <p:spPr>
          <a:xfrm>
            <a:off x="4572000" y="6437313"/>
            <a:ext cx="4162425" cy="268287"/>
          </a:xfrm>
          <a:prstGeom prst="rect">
            <a:avLst/>
          </a:prstGeom>
        </p:spPr>
        <p:txBody>
          <a:bodyPr/>
          <a:lstStyle>
            <a:lvl1pPr>
              <a:defRPr sz="1800">
                <a:solidFill>
                  <a:schemeClr val="tx2"/>
                </a:solidFill>
              </a:defRPr>
            </a:lvl1pPr>
          </a:lstStyle>
          <a:p>
            <a:endParaRPr lang="en-GB"/>
          </a:p>
        </p:txBody>
      </p:sp>
      <p:sp>
        <p:nvSpPr>
          <p:cNvPr id="41987" name="Rectangle 3"/>
          <p:cNvSpPr>
            <a:spLocks noGrp="1" noChangeArrowheads="1"/>
          </p:cNvSpPr>
          <p:nvPr>
            <p:ph type="ctrTitle"/>
          </p:nvPr>
        </p:nvSpPr>
        <p:spPr>
          <a:xfrm>
            <a:off x="331788" y="1557338"/>
            <a:ext cx="8402637" cy="609600"/>
          </a:xfrm>
        </p:spPr>
        <p:txBody>
          <a:bodyPr>
            <a:spAutoFit/>
          </a:bodyPr>
          <a:lstStyle>
            <a:lvl1pPr>
              <a:defRPr sz="4000" b="1">
                <a:ea typeface="ＭＳ Ｐゴシック" pitchFamily="50" charset="-128"/>
              </a:defRPr>
            </a:lvl1pPr>
          </a:lstStyle>
          <a:p>
            <a:r>
              <a:rPr lang="en-GB"/>
              <a:t>Click to edit Master title style</a:t>
            </a:r>
          </a:p>
        </p:txBody>
      </p:sp>
      <p:sp>
        <p:nvSpPr>
          <p:cNvPr id="41988" name="Rectangle 4"/>
          <p:cNvSpPr>
            <a:spLocks noGrp="1" noChangeArrowheads="1"/>
          </p:cNvSpPr>
          <p:nvPr>
            <p:ph type="subTitle" idx="1"/>
          </p:nvPr>
        </p:nvSpPr>
        <p:spPr>
          <a:xfrm>
            <a:off x="331788" y="4005263"/>
            <a:ext cx="8402637" cy="365125"/>
          </a:xfrm>
        </p:spPr>
        <p:txBody>
          <a:bodyPr>
            <a:spAutoFit/>
          </a:bodyPr>
          <a:lstStyle>
            <a:lvl1pPr marL="61913">
              <a:lnSpc>
                <a:spcPct val="100000"/>
              </a:lnSpc>
              <a:defRPr sz="2400">
                <a:ea typeface="ＭＳ Ｐゴシック" pitchFamily="50" charset="-128"/>
                <a:cs typeface="Arial" charset="0"/>
              </a:defRPr>
            </a:lvl1pPr>
          </a:lstStyle>
          <a:p>
            <a:r>
              <a:rPr lang="en-GB"/>
              <a:t>Click to edit Master subtitle style</a:t>
            </a:r>
          </a:p>
        </p:txBody>
      </p:sp>
      <p:pic>
        <p:nvPicPr>
          <p:cNvPr id="8" name="Picture 6" descr="ICMMEnglish-Red_RGB"/>
          <p:cNvPicPr>
            <a:picLocks noChangeAspect="1" noChangeArrowheads="1"/>
          </p:cNvPicPr>
          <p:nvPr userDrawn="1"/>
        </p:nvPicPr>
        <p:blipFill>
          <a:blip r:embed="rId2" cstate="print"/>
          <a:srcRect/>
          <a:stretch>
            <a:fillRect/>
          </a:stretch>
        </p:blipFill>
        <p:spPr bwMode="auto">
          <a:xfrm>
            <a:off x="7394575" y="358775"/>
            <a:ext cx="1349375" cy="765175"/>
          </a:xfrm>
          <a:prstGeom prst="rect">
            <a:avLst/>
          </a:prstGeom>
          <a:noFill/>
        </p:spPr>
      </p:pic>
    </p:spTree>
    <p:extLst>
      <p:ext uri="{BB962C8B-B14F-4D97-AF65-F5344CB8AC3E}">
        <p14:creationId xmlns:p14="http://schemas.microsoft.com/office/powerpoint/2010/main" val="240295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382588"/>
            <a:ext cx="2101850" cy="57435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382588"/>
            <a:ext cx="6156325" cy="5743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382588"/>
            <a:ext cx="8405813" cy="6477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31788" y="1844675"/>
            <a:ext cx="4124325" cy="4281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8513" y="1844675"/>
            <a:ext cx="4125912" cy="4281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Content 1: Single heading with logos">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alphaModFix amt="62000"/>
            <a:extLst>
              <a:ext uri="{28A0092B-C50C-407E-A947-70E740481C1C}">
                <a14:useLocalDpi xmlns:a14="http://schemas.microsoft.com/office/drawing/2010/main" val="0"/>
              </a:ext>
            </a:extLst>
          </a:blip>
          <a:stretch>
            <a:fillRect/>
          </a:stretch>
        </p:blipFill>
        <p:spPr>
          <a:xfrm>
            <a:off x="-396552" y="2780928"/>
            <a:ext cx="4572009" cy="4572009"/>
          </a:xfrm>
          <a:prstGeom prst="rect">
            <a:avLst/>
          </a:prstGeom>
        </p:spPr>
      </p:pic>
      <p:sp>
        <p:nvSpPr>
          <p:cNvPr id="8" name="Content Placeholder 2"/>
          <p:cNvSpPr>
            <a:spLocks noGrp="1"/>
          </p:cNvSpPr>
          <p:nvPr>
            <p:ph idx="1"/>
          </p:nvPr>
        </p:nvSpPr>
        <p:spPr>
          <a:xfrm>
            <a:off x="251520" y="1196752"/>
            <a:ext cx="8640960" cy="5184576"/>
          </a:xfrm>
          <a:prstGeom prst="rect">
            <a:avLst/>
          </a:prstGeom>
        </p:spPr>
        <p:txBody>
          <a:bodyPr/>
          <a:lstStyle>
            <a:lvl1pPr>
              <a:defRPr sz="2200">
                <a:solidFill>
                  <a:schemeClr val="accent2"/>
                </a:solidFill>
                <a:latin typeface="+mj-lt"/>
              </a:defRPr>
            </a:lvl1pPr>
            <a:lvl2pPr>
              <a:defRPr sz="2000">
                <a:solidFill>
                  <a:schemeClr val="accent2"/>
                </a:solidFill>
                <a:latin typeface="+mj-lt"/>
              </a:defRPr>
            </a:lvl2pPr>
            <a:lvl3pPr>
              <a:defRPr sz="1800">
                <a:solidFill>
                  <a:schemeClr val="accent2"/>
                </a:solidFill>
                <a:latin typeface="+mj-lt"/>
              </a:defRPr>
            </a:lvl3pPr>
            <a:lvl4pPr>
              <a:defRPr sz="1600">
                <a:solidFill>
                  <a:schemeClr val="accent2"/>
                </a:solidFill>
                <a:latin typeface="+mj-lt"/>
              </a:defRPr>
            </a:lvl4pPr>
            <a:lvl5pPr>
              <a:defRPr sz="1400">
                <a:solidFill>
                  <a:schemeClr val="accent2"/>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7" name="Title 1"/>
          <p:cNvSpPr>
            <a:spLocks noGrp="1"/>
          </p:cNvSpPr>
          <p:nvPr>
            <p:ph type="title" hasCustomPrompt="1"/>
          </p:nvPr>
        </p:nvSpPr>
        <p:spPr>
          <a:xfrm>
            <a:off x="251520" y="188639"/>
            <a:ext cx="8640960" cy="711357"/>
          </a:xfrm>
        </p:spPr>
        <p:txBody>
          <a:bodyPr>
            <a:normAutofit/>
          </a:bodyPr>
          <a:lstStyle>
            <a:lvl1pPr algn="l">
              <a:defRPr sz="3200" b="1" baseline="0">
                <a:solidFill>
                  <a:schemeClr val="tx2"/>
                </a:solidFill>
                <a:latin typeface="+mj-lt"/>
                <a:cs typeface="Arial" pitchFamily="34" charset="0"/>
              </a:defRPr>
            </a:lvl1pPr>
          </a:lstStyle>
          <a:p>
            <a:r>
              <a:rPr lang="en-US" dirty="0"/>
              <a:t>HEADING 1</a:t>
            </a:r>
            <a:endParaRPr lang="en-ZA"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860304"/>
            <a:ext cx="9144000" cy="335618"/>
          </a:xfrm>
          <a:prstGeom prst="rect">
            <a:avLst/>
          </a:prstGeom>
        </p:spPr>
      </p:pic>
      <p:pic>
        <p:nvPicPr>
          <p:cNvPr id="11" name="Picture 10" descr="colourcircle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5777880"/>
            <a:ext cx="720080" cy="720080"/>
          </a:xfrm>
          <a:prstGeom prst="rect">
            <a:avLst/>
          </a:prstGeom>
        </p:spPr>
      </p:pic>
      <p:sp>
        <p:nvSpPr>
          <p:cNvPr id="15" name="TextBox 14"/>
          <p:cNvSpPr txBox="1">
            <a:spLocks noChangeArrowheads="1"/>
          </p:cNvSpPr>
          <p:nvPr userDrawn="1"/>
        </p:nvSpPr>
        <p:spPr bwMode="auto">
          <a:xfrm>
            <a:off x="8604449" y="6464369"/>
            <a:ext cx="432047" cy="276999"/>
          </a:xfrm>
          <a:prstGeom prst="rect">
            <a:avLst/>
          </a:prstGeom>
          <a:noFill/>
          <a:ln w="9525">
            <a:noFill/>
            <a:miter lim="800000"/>
            <a:headEnd/>
            <a:tailEnd/>
          </a:ln>
        </p:spPr>
        <p:txBody>
          <a:bodyPr wrap="square">
            <a:spAutoFit/>
          </a:bodyPr>
          <a:lstStyle/>
          <a:p>
            <a:pPr>
              <a:defRPr/>
            </a:pPr>
            <a:fld id="{27CBC445-4427-44BD-BB5C-7173292C240C}" type="slidenum">
              <a:rPr lang="en-US" sz="1200"/>
              <a:pPr>
                <a:defRPr/>
              </a:pPr>
              <a:t>‹#›</a:t>
            </a:fld>
            <a:endParaRPr lang="en-US" sz="1200" dirty="0"/>
          </a:p>
        </p:txBody>
      </p:sp>
    </p:spTree>
    <p:extLst>
      <p:ext uri="{BB962C8B-B14F-4D97-AF65-F5344CB8AC3E}">
        <p14:creationId xmlns:p14="http://schemas.microsoft.com/office/powerpoint/2010/main" val="4193596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blank for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841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text only">
    <p:spTree>
      <p:nvGrpSpPr>
        <p:cNvPr id="1" name=""/>
        <p:cNvGrpSpPr/>
        <p:nvPr/>
      </p:nvGrpSpPr>
      <p:grpSpPr>
        <a:xfrm>
          <a:off x="0" y="0"/>
          <a:ext cx="0" cy="0"/>
          <a:chOff x="0" y="0"/>
          <a:chExt cx="0" cy="0"/>
        </a:xfrm>
      </p:grpSpPr>
      <p:sp>
        <p:nvSpPr>
          <p:cNvPr id="7" name="Title 1"/>
          <p:cNvSpPr txBox="1">
            <a:spLocks/>
          </p:cNvSpPr>
          <p:nvPr/>
        </p:nvSpPr>
        <p:spPr>
          <a:xfrm>
            <a:off x="0" y="0"/>
            <a:ext cx="9144000" cy="6858000"/>
          </a:xfrm>
          <a:prstGeom prst="rect">
            <a:avLst/>
          </a:prstGeom>
          <a:solidFill>
            <a:schemeClr val="accent1"/>
          </a:solidFill>
          <a:ln>
            <a:solidFill>
              <a:srgbClr val="C0362C"/>
            </a:solidFill>
          </a:ln>
        </p:spPr>
        <p:txBody>
          <a:bodyPr vert="horz" lIns="468000" tIns="45720" rIns="91440" bIns="45720" rtlCol="0" anchor="ctr">
            <a:normAutofit/>
          </a:bodyPr>
          <a:lstStyle>
            <a:lvl1pPr algn="l" defTabSz="457200" rtl="0" eaLnBrk="1" latinLnBrk="0" hangingPunct="1">
              <a:spcBef>
                <a:spcPct val="0"/>
              </a:spcBef>
              <a:buNone/>
              <a:defRPr sz="2100" kern="1200">
                <a:solidFill>
                  <a:srgbClr val="FFFFFF"/>
                </a:solidFill>
                <a:latin typeface="Arial"/>
                <a:ea typeface="+mj-ea"/>
                <a:cs typeface="Arial"/>
              </a:defRPr>
            </a:lvl1pPr>
          </a:lstStyle>
          <a:p>
            <a:endParaRPr lang="en-US"/>
          </a:p>
        </p:txBody>
      </p:sp>
      <p:pic>
        <p:nvPicPr>
          <p:cNvPr id="6" name="Picture 5" descr="ICMM-logo_white.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511" y="86463"/>
            <a:ext cx="2193312" cy="1586424"/>
          </a:xfrm>
          <a:prstGeom prst="rect">
            <a:avLst/>
          </a:prstGeom>
        </p:spPr>
      </p:pic>
    </p:spTree>
    <p:extLst>
      <p:ext uri="{BB962C8B-B14F-4D97-AF65-F5344CB8AC3E}">
        <p14:creationId xmlns:p14="http://schemas.microsoft.com/office/powerpoint/2010/main" val="348638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 Page: 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670445" cy="1143000"/>
          </a:xfrm>
          <a:solidFill>
            <a:srgbClr val="C0362C"/>
          </a:solidFill>
          <a:ln>
            <a:solidFill>
              <a:srgbClr val="C0362C"/>
            </a:solidFill>
          </a:ln>
        </p:spPr>
        <p:txBody>
          <a:bodyPr lIns="684000">
            <a:normAutofit/>
          </a:bodyPr>
          <a:lstStyle>
            <a:lvl1pPr algn="l">
              <a:defRPr sz="2100">
                <a:solidFill>
                  <a:srgbClr val="FFFFFF"/>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682014" y="1825775"/>
            <a:ext cx="7746713" cy="4176000"/>
          </a:xfrm>
        </p:spPr>
        <p:txBody>
          <a:bodyPr lIns="0" tIns="0" rIns="0" bIns="0" numCol="1" spcCol="360000">
            <a:noAutofit/>
          </a:bodyPr>
          <a:lstStyle>
            <a:lvl1pPr marL="0" indent="0">
              <a:spcBef>
                <a:spcPts val="0"/>
              </a:spcBef>
              <a:spcAft>
                <a:spcPts val="1200"/>
              </a:spcAft>
              <a:buFontTx/>
              <a:buNone/>
              <a:defRPr sz="1500" b="0">
                <a:solidFill>
                  <a:srgbClr val="666760"/>
                </a:solidFill>
                <a:latin typeface="Arial"/>
                <a:cs typeface="Arial"/>
              </a:defRPr>
            </a:lvl1pPr>
            <a:lvl2pPr marL="0" indent="0">
              <a:spcBef>
                <a:spcPts val="0"/>
              </a:spcBef>
              <a:spcAft>
                <a:spcPts val="1200"/>
              </a:spcAft>
              <a:buFontTx/>
              <a:buNone/>
              <a:defRPr sz="1500">
                <a:solidFill>
                  <a:schemeClr val="tx1"/>
                </a:solidFill>
                <a:latin typeface="Arial"/>
                <a:cs typeface="Arial"/>
              </a:defRPr>
            </a:lvl2pPr>
            <a:lvl3pPr marL="144000" indent="-216000">
              <a:spcBef>
                <a:spcPts val="0"/>
              </a:spcBef>
              <a:spcAft>
                <a:spcPts val="1200"/>
              </a:spcAft>
              <a:buFont typeface="Arial"/>
              <a:buChar char="•"/>
              <a:defRPr sz="1500">
                <a:solidFill>
                  <a:schemeClr val="tx1"/>
                </a:solidFill>
                <a:latin typeface="Arial"/>
                <a:cs typeface="Arial"/>
              </a:defRPr>
            </a:lvl3pPr>
            <a:lvl4pPr marL="0" indent="0">
              <a:buFontTx/>
              <a:buNone/>
              <a:defRPr sz="1600">
                <a:solidFill>
                  <a:schemeClr val="tx1">
                    <a:lumMod val="50000"/>
                    <a:lumOff val="50000"/>
                  </a:schemeClr>
                </a:solidFill>
                <a:latin typeface="Arial"/>
                <a:cs typeface="Arial"/>
              </a:defRPr>
            </a:lvl4pPr>
            <a:lvl5pPr marL="0" indent="0">
              <a:buFontTx/>
              <a:buNone/>
              <a:defRPr sz="1600">
                <a:solidFill>
                  <a:schemeClr val="tx1">
                    <a:lumMod val="50000"/>
                    <a:lumOff val="50000"/>
                  </a:schemeClr>
                </a:solidFill>
                <a:latin typeface="Arial"/>
                <a:cs typeface="Arial"/>
              </a:defRPr>
            </a:lvl5pPr>
          </a:lstStyle>
          <a:p>
            <a:pPr lvl="0"/>
            <a:r>
              <a:rPr lang="en-US"/>
              <a:t>Click to edit Master text styles</a:t>
            </a:r>
          </a:p>
        </p:txBody>
      </p:sp>
      <p:sp>
        <p:nvSpPr>
          <p:cNvPr id="7" name="Rectangle 6"/>
          <p:cNvSpPr/>
          <p:nvPr/>
        </p:nvSpPr>
        <p:spPr>
          <a:xfrm>
            <a:off x="6670445" y="274638"/>
            <a:ext cx="1758282" cy="1143000"/>
          </a:xfrm>
          <a:prstGeom prst="rect">
            <a:avLst/>
          </a:prstGeom>
          <a:solidFill>
            <a:srgbClr val="A32E26"/>
          </a:solidFill>
          <a:ln>
            <a:solidFill>
              <a:srgbClr val="A533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32E26"/>
              </a:solidFill>
            </a:endParaRPr>
          </a:p>
        </p:txBody>
      </p:sp>
      <p:pic>
        <p:nvPicPr>
          <p:cNvPr id="12" name="Picture 11" descr="facebook.jp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234" y="6513697"/>
            <a:ext cx="182336" cy="179999"/>
          </a:xfrm>
          <a:prstGeom prst="rect">
            <a:avLst/>
          </a:prstGeom>
        </p:spPr>
      </p:pic>
      <p:pic>
        <p:nvPicPr>
          <p:cNvPr id="13" name="Picture 12" descr="twitter.jpg">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5735" y="6531696"/>
            <a:ext cx="197507" cy="162000"/>
          </a:xfrm>
          <a:prstGeom prst="rect">
            <a:avLst/>
          </a:prstGeom>
        </p:spPr>
      </p:pic>
      <p:pic>
        <p:nvPicPr>
          <p:cNvPr id="15" name="Picture 14" descr="linkedin.jpg">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5935" y="6513168"/>
            <a:ext cx="181057" cy="181057"/>
          </a:xfrm>
          <a:prstGeom prst="rect">
            <a:avLst/>
          </a:prstGeom>
        </p:spPr>
      </p:pic>
      <p:pic>
        <p:nvPicPr>
          <p:cNvPr id="16" name="Picture 15" descr="you-tube.jpg">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6281" y="6513697"/>
            <a:ext cx="246314" cy="179999"/>
          </a:xfrm>
          <a:prstGeom prst="rect">
            <a:avLst/>
          </a:prstGeom>
        </p:spPr>
      </p:pic>
      <p:sp>
        <p:nvSpPr>
          <p:cNvPr id="17" name="Title 1"/>
          <p:cNvSpPr txBox="1">
            <a:spLocks/>
          </p:cNvSpPr>
          <p:nvPr/>
        </p:nvSpPr>
        <p:spPr>
          <a:xfrm>
            <a:off x="8428728" y="274638"/>
            <a:ext cx="715272" cy="1143000"/>
          </a:xfrm>
          <a:prstGeom prst="rect">
            <a:avLst/>
          </a:prstGeom>
          <a:solidFill>
            <a:srgbClr val="C0362C"/>
          </a:solidFill>
          <a:ln>
            <a:solidFill>
              <a:srgbClr val="C0362C"/>
            </a:solidFill>
          </a:ln>
        </p:spPr>
        <p:txBody>
          <a:bodyPr vert="horz" lIns="468000" tIns="45720" rIns="91440" bIns="45720" rtlCol="0" anchor="ctr">
            <a:normAutofit/>
          </a:bodyPr>
          <a:lstStyle>
            <a:lvl1pPr algn="l" defTabSz="457200" rtl="0" eaLnBrk="1" latinLnBrk="0" hangingPunct="1">
              <a:spcBef>
                <a:spcPct val="0"/>
              </a:spcBef>
              <a:buNone/>
              <a:defRPr sz="2100" kern="1200">
                <a:solidFill>
                  <a:srgbClr val="FFFFFF"/>
                </a:solidFill>
                <a:latin typeface="Arial"/>
                <a:ea typeface="+mj-ea"/>
                <a:cs typeface="Arial"/>
              </a:defRPr>
            </a:lvl1pPr>
          </a:lstStyle>
          <a:p>
            <a:endParaRPr lang="en-US"/>
          </a:p>
        </p:txBody>
      </p:sp>
      <p:sp>
        <p:nvSpPr>
          <p:cNvPr id="19" name="Slide Number Placeholder 5"/>
          <p:cNvSpPr>
            <a:spLocks noGrp="1"/>
          </p:cNvSpPr>
          <p:nvPr>
            <p:ph type="sldNum" sz="quarter" idx="12"/>
          </p:nvPr>
        </p:nvSpPr>
        <p:spPr>
          <a:xfrm>
            <a:off x="682014" y="6481118"/>
            <a:ext cx="2133600" cy="277238"/>
          </a:xfrm>
          <a:prstGeom prst="rect">
            <a:avLst/>
          </a:prstGeom>
        </p:spPr>
        <p:txBody>
          <a:bodyPr lIns="0" tIns="0" rIns="0" bIns="0" anchor="t" anchorCtr="0"/>
          <a:lstStyle>
            <a:lvl1pPr algn="l">
              <a:defRPr sz="1200">
                <a:solidFill>
                  <a:srgbClr val="C0362C"/>
                </a:solidFill>
                <a:latin typeface="Arial"/>
                <a:cs typeface="Arial"/>
              </a:defRPr>
            </a:lvl1pPr>
          </a:lstStyle>
          <a:p>
            <a:fld id="{AA886336-7F64-3740-9457-AC182FFEB857}" type="slidenum">
              <a:rPr lang="en-US"/>
              <a:pPr/>
              <a:t>‹#›</a:t>
            </a:fld>
            <a:endParaRPr lang="en-US"/>
          </a:p>
        </p:txBody>
      </p:sp>
      <p:sp>
        <p:nvSpPr>
          <p:cNvPr id="20" name="TextBox 19"/>
          <p:cNvSpPr txBox="1"/>
          <p:nvPr/>
        </p:nvSpPr>
        <p:spPr>
          <a:xfrm>
            <a:off x="4746837" y="6481119"/>
            <a:ext cx="2210670" cy="369332"/>
          </a:xfrm>
          <a:prstGeom prst="rect">
            <a:avLst/>
          </a:prstGeom>
          <a:noFill/>
        </p:spPr>
        <p:txBody>
          <a:bodyPr wrap="square" lIns="0" tIns="0" rIns="0" bIns="0"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a:solidFill>
                  <a:srgbClr val="C0362C"/>
                </a:solidFill>
                <a:latin typeface="Arial"/>
                <a:cs typeface="Arial"/>
              </a:rPr>
              <a:t>www.icmm.com    Follow us</a:t>
            </a:r>
          </a:p>
          <a:p>
            <a:endParaRPr lang="en-US" sz="1200">
              <a:solidFill>
                <a:srgbClr val="C0362C"/>
              </a:solidFill>
              <a:latin typeface="Arial"/>
              <a:cs typeface="Arial"/>
            </a:endParaRPr>
          </a:p>
        </p:txBody>
      </p:sp>
      <p:cxnSp>
        <p:nvCxnSpPr>
          <p:cNvPr id="28" name="Straight Connector 27"/>
          <p:cNvCxnSpPr/>
          <p:nvPr/>
        </p:nvCxnSpPr>
        <p:spPr>
          <a:xfrm>
            <a:off x="682014" y="6349454"/>
            <a:ext cx="7746714" cy="0"/>
          </a:xfrm>
          <a:prstGeom prst="line">
            <a:avLst/>
          </a:prstGeom>
          <a:ln cap="rnd">
            <a:solidFill>
              <a:srgbClr val="C0362C"/>
            </a:solidFill>
            <a:prstDash val="sysDot"/>
          </a:ln>
          <a:effectLst/>
        </p:spPr>
        <p:style>
          <a:lnRef idx="2">
            <a:schemeClr val="accent1"/>
          </a:lnRef>
          <a:fillRef idx="0">
            <a:schemeClr val="accent1"/>
          </a:fillRef>
          <a:effectRef idx="1">
            <a:schemeClr val="accent1"/>
          </a:effectRef>
          <a:fontRef idx="minor">
            <a:schemeClr val="tx1"/>
          </a:fontRef>
        </p:style>
      </p:cxnSp>
      <p:pic>
        <p:nvPicPr>
          <p:cNvPr id="14" name="Picture 13" descr="ICMM-logo_white.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9883" y="229076"/>
            <a:ext cx="1703568" cy="1232192"/>
          </a:xfrm>
          <a:prstGeom prst="rect">
            <a:avLst/>
          </a:prstGeom>
        </p:spPr>
      </p:pic>
    </p:spTree>
    <p:extLst>
      <p:ext uri="{BB962C8B-B14F-4D97-AF65-F5344CB8AC3E}">
        <p14:creationId xmlns:p14="http://schemas.microsoft.com/office/powerpoint/2010/main" val="1336622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Page: two colum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670445" cy="1143000"/>
          </a:xfrm>
          <a:solidFill>
            <a:srgbClr val="C0362C"/>
          </a:solidFill>
          <a:ln>
            <a:solidFill>
              <a:srgbClr val="C0362C"/>
            </a:solidFill>
          </a:ln>
        </p:spPr>
        <p:txBody>
          <a:bodyPr lIns="684000">
            <a:normAutofit/>
          </a:bodyPr>
          <a:lstStyle>
            <a:lvl1pPr algn="l">
              <a:defRPr sz="2100">
                <a:solidFill>
                  <a:srgbClr val="FFFFFF"/>
                </a:solidFill>
                <a:latin typeface="Arial"/>
                <a:cs typeface="Arial"/>
              </a:defRPr>
            </a:lvl1pPr>
          </a:lstStyle>
          <a:p>
            <a:r>
              <a:rPr lang="en-US"/>
              <a:t>Click to edit Master title style</a:t>
            </a:r>
          </a:p>
        </p:txBody>
      </p:sp>
      <p:sp>
        <p:nvSpPr>
          <p:cNvPr id="3" name="Content Placeholder 2"/>
          <p:cNvSpPr>
            <a:spLocks noGrp="1"/>
          </p:cNvSpPr>
          <p:nvPr>
            <p:ph idx="1"/>
          </p:nvPr>
        </p:nvSpPr>
        <p:spPr>
          <a:xfrm>
            <a:off x="682014" y="1825777"/>
            <a:ext cx="3743998" cy="4175996"/>
          </a:xfrm>
        </p:spPr>
        <p:txBody>
          <a:bodyPr lIns="0" tIns="0" rIns="0" bIns="0" numCol="1" spcCol="360000">
            <a:noAutofit/>
          </a:bodyPr>
          <a:lstStyle>
            <a:lvl1pPr marL="0" indent="0">
              <a:spcBef>
                <a:spcPts val="0"/>
              </a:spcBef>
              <a:spcAft>
                <a:spcPts val="1200"/>
              </a:spcAft>
              <a:buFontTx/>
              <a:buNone/>
              <a:defRPr sz="1500" b="0">
                <a:solidFill>
                  <a:schemeClr val="tx1"/>
                </a:solidFill>
                <a:latin typeface="Arial"/>
                <a:cs typeface="Arial"/>
              </a:defRPr>
            </a:lvl1pPr>
            <a:lvl2pPr marL="0" indent="0">
              <a:spcBef>
                <a:spcPts val="0"/>
              </a:spcBef>
              <a:spcAft>
                <a:spcPts val="1200"/>
              </a:spcAft>
              <a:buFontTx/>
              <a:buNone/>
              <a:defRPr sz="1500">
                <a:solidFill>
                  <a:srgbClr val="C0362C"/>
                </a:solidFill>
                <a:latin typeface="Arial"/>
                <a:cs typeface="Arial"/>
              </a:defRPr>
            </a:lvl2pPr>
            <a:lvl3pPr marL="0" indent="-285750">
              <a:spcBef>
                <a:spcPts val="0"/>
              </a:spcBef>
              <a:spcAft>
                <a:spcPts val="1200"/>
              </a:spcAft>
              <a:buFont typeface="Arial"/>
              <a:buChar char="•"/>
              <a:defRPr sz="1500">
                <a:solidFill>
                  <a:schemeClr val="tx1"/>
                </a:solidFill>
                <a:latin typeface="Arial"/>
                <a:cs typeface="Arial"/>
              </a:defRPr>
            </a:lvl3pPr>
            <a:lvl4pPr marL="0" indent="0">
              <a:buFontTx/>
              <a:buNone/>
              <a:defRPr sz="1600">
                <a:solidFill>
                  <a:schemeClr val="tx1">
                    <a:lumMod val="50000"/>
                    <a:lumOff val="50000"/>
                  </a:schemeClr>
                </a:solidFill>
                <a:latin typeface="Arial"/>
                <a:cs typeface="Arial"/>
              </a:defRPr>
            </a:lvl4pPr>
            <a:lvl5pPr marL="0" indent="0">
              <a:buFontTx/>
              <a:buNone/>
              <a:defRPr sz="1600">
                <a:solidFill>
                  <a:schemeClr val="tx1">
                    <a:lumMod val="50000"/>
                    <a:lumOff val="50000"/>
                  </a:schemeClr>
                </a:solidFill>
                <a:latin typeface="Arial"/>
                <a:cs typeface="Arial"/>
              </a:defRPr>
            </a:lvl5pPr>
          </a:lstStyle>
          <a:p>
            <a:pPr lvl="0"/>
            <a:r>
              <a:rPr lang="en-US"/>
              <a:t>Click to edit Master text styles</a:t>
            </a:r>
          </a:p>
        </p:txBody>
      </p:sp>
      <p:sp>
        <p:nvSpPr>
          <p:cNvPr id="7" name="Rectangle 6"/>
          <p:cNvSpPr/>
          <p:nvPr/>
        </p:nvSpPr>
        <p:spPr>
          <a:xfrm>
            <a:off x="6670445" y="274638"/>
            <a:ext cx="1758282" cy="1143000"/>
          </a:xfrm>
          <a:prstGeom prst="rect">
            <a:avLst/>
          </a:prstGeom>
          <a:solidFill>
            <a:srgbClr val="A32E26"/>
          </a:solidFill>
          <a:ln>
            <a:solidFill>
              <a:srgbClr val="A533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32E26"/>
              </a:solidFill>
            </a:endParaRPr>
          </a:p>
        </p:txBody>
      </p:sp>
      <p:pic>
        <p:nvPicPr>
          <p:cNvPr id="12" name="Picture 11" descr="facebook.jp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234" y="6513697"/>
            <a:ext cx="182336" cy="179999"/>
          </a:xfrm>
          <a:prstGeom prst="rect">
            <a:avLst/>
          </a:prstGeom>
        </p:spPr>
      </p:pic>
      <p:pic>
        <p:nvPicPr>
          <p:cNvPr id="13" name="Picture 12" descr="twitter.jpg">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5735" y="6531696"/>
            <a:ext cx="197507" cy="162000"/>
          </a:xfrm>
          <a:prstGeom prst="rect">
            <a:avLst/>
          </a:prstGeom>
        </p:spPr>
      </p:pic>
      <p:pic>
        <p:nvPicPr>
          <p:cNvPr id="15" name="Picture 14" descr="linkedin.jpg">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5935" y="6513168"/>
            <a:ext cx="181057" cy="181057"/>
          </a:xfrm>
          <a:prstGeom prst="rect">
            <a:avLst/>
          </a:prstGeom>
        </p:spPr>
      </p:pic>
      <p:pic>
        <p:nvPicPr>
          <p:cNvPr id="16" name="Picture 15" descr="you-tube.jpg">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6281" y="6513697"/>
            <a:ext cx="246314" cy="179999"/>
          </a:xfrm>
          <a:prstGeom prst="rect">
            <a:avLst/>
          </a:prstGeom>
        </p:spPr>
      </p:pic>
      <p:sp>
        <p:nvSpPr>
          <p:cNvPr id="17" name="Title 1"/>
          <p:cNvSpPr txBox="1">
            <a:spLocks/>
          </p:cNvSpPr>
          <p:nvPr/>
        </p:nvSpPr>
        <p:spPr>
          <a:xfrm>
            <a:off x="8428728" y="274638"/>
            <a:ext cx="715272" cy="1143000"/>
          </a:xfrm>
          <a:prstGeom prst="rect">
            <a:avLst/>
          </a:prstGeom>
          <a:solidFill>
            <a:srgbClr val="C0362C"/>
          </a:solidFill>
          <a:ln>
            <a:solidFill>
              <a:srgbClr val="C0362C"/>
            </a:solidFill>
          </a:ln>
        </p:spPr>
        <p:txBody>
          <a:bodyPr vert="horz" lIns="468000" tIns="45720" rIns="91440" bIns="45720" rtlCol="0" anchor="ctr">
            <a:normAutofit/>
          </a:bodyPr>
          <a:lstStyle>
            <a:lvl1pPr algn="l" defTabSz="457200" rtl="0" eaLnBrk="1" latinLnBrk="0" hangingPunct="1">
              <a:spcBef>
                <a:spcPct val="0"/>
              </a:spcBef>
              <a:buNone/>
              <a:defRPr sz="2100" kern="1200">
                <a:solidFill>
                  <a:srgbClr val="FFFFFF"/>
                </a:solidFill>
                <a:latin typeface="Arial"/>
                <a:ea typeface="+mj-ea"/>
                <a:cs typeface="Arial"/>
              </a:defRPr>
            </a:lvl1pPr>
          </a:lstStyle>
          <a:p>
            <a:endParaRPr lang="en-US"/>
          </a:p>
        </p:txBody>
      </p:sp>
      <p:sp>
        <p:nvSpPr>
          <p:cNvPr id="19" name="Slide Number Placeholder 5"/>
          <p:cNvSpPr>
            <a:spLocks noGrp="1"/>
          </p:cNvSpPr>
          <p:nvPr>
            <p:ph type="sldNum" sz="quarter" idx="12"/>
          </p:nvPr>
        </p:nvSpPr>
        <p:spPr>
          <a:xfrm>
            <a:off x="682014" y="6481118"/>
            <a:ext cx="2133600" cy="277238"/>
          </a:xfrm>
          <a:prstGeom prst="rect">
            <a:avLst/>
          </a:prstGeom>
        </p:spPr>
        <p:txBody>
          <a:bodyPr lIns="0" tIns="0" rIns="0" bIns="0" anchor="t" anchorCtr="0"/>
          <a:lstStyle>
            <a:lvl1pPr algn="l">
              <a:defRPr sz="1200">
                <a:solidFill>
                  <a:srgbClr val="C0362C"/>
                </a:solidFill>
                <a:latin typeface="Arial"/>
                <a:cs typeface="Arial"/>
              </a:defRPr>
            </a:lvl1pPr>
          </a:lstStyle>
          <a:p>
            <a:fld id="{AA886336-7F64-3740-9457-AC182FFEB857}" type="slidenum">
              <a:rPr lang="en-US"/>
              <a:pPr/>
              <a:t>‹#›</a:t>
            </a:fld>
            <a:endParaRPr lang="en-US"/>
          </a:p>
        </p:txBody>
      </p:sp>
      <p:sp>
        <p:nvSpPr>
          <p:cNvPr id="20" name="TextBox 19"/>
          <p:cNvSpPr txBox="1"/>
          <p:nvPr/>
        </p:nvSpPr>
        <p:spPr>
          <a:xfrm>
            <a:off x="4746837" y="6481119"/>
            <a:ext cx="2210670" cy="369332"/>
          </a:xfrm>
          <a:prstGeom prst="rect">
            <a:avLst/>
          </a:prstGeom>
          <a:noFill/>
        </p:spPr>
        <p:txBody>
          <a:bodyPr wrap="square" lIns="0" tIns="0" rIns="0" bIns="0"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a:solidFill>
                  <a:srgbClr val="C0362C"/>
                </a:solidFill>
                <a:latin typeface="Arial"/>
                <a:cs typeface="Arial"/>
              </a:rPr>
              <a:t>www.icmm.com    Follow us</a:t>
            </a:r>
          </a:p>
          <a:p>
            <a:endParaRPr lang="en-US" sz="1200">
              <a:solidFill>
                <a:srgbClr val="C0362C"/>
              </a:solidFill>
              <a:latin typeface="Arial"/>
              <a:cs typeface="Arial"/>
            </a:endParaRPr>
          </a:p>
        </p:txBody>
      </p:sp>
      <p:cxnSp>
        <p:nvCxnSpPr>
          <p:cNvPr id="28" name="Straight Connector 27"/>
          <p:cNvCxnSpPr/>
          <p:nvPr/>
        </p:nvCxnSpPr>
        <p:spPr>
          <a:xfrm>
            <a:off x="682014" y="6349454"/>
            <a:ext cx="7746714" cy="0"/>
          </a:xfrm>
          <a:prstGeom prst="line">
            <a:avLst/>
          </a:prstGeom>
          <a:ln cap="rnd">
            <a:solidFill>
              <a:srgbClr val="C0362C"/>
            </a:solidFill>
            <a:prstDash val="sysDot"/>
          </a:ln>
          <a:effectLst/>
        </p:spPr>
        <p:style>
          <a:lnRef idx="2">
            <a:schemeClr val="accent1"/>
          </a:lnRef>
          <a:fillRef idx="0">
            <a:schemeClr val="accent1"/>
          </a:fillRef>
          <a:effectRef idx="1">
            <a:schemeClr val="accent1"/>
          </a:effectRef>
          <a:fontRef idx="minor">
            <a:schemeClr val="tx1"/>
          </a:fontRef>
        </p:style>
      </p:cxnSp>
      <p:pic>
        <p:nvPicPr>
          <p:cNvPr id="14" name="Picture 13" descr="ICMM-logo_white.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9883" y="229076"/>
            <a:ext cx="1703568" cy="1232192"/>
          </a:xfrm>
          <a:prstGeom prst="rect">
            <a:avLst/>
          </a:prstGeom>
        </p:spPr>
      </p:pic>
      <p:sp>
        <p:nvSpPr>
          <p:cNvPr id="18" name="Content Placeholder 2"/>
          <p:cNvSpPr>
            <a:spLocks noGrp="1"/>
          </p:cNvSpPr>
          <p:nvPr>
            <p:ph idx="13"/>
          </p:nvPr>
        </p:nvSpPr>
        <p:spPr>
          <a:xfrm>
            <a:off x="4700779" y="1825777"/>
            <a:ext cx="3743998" cy="4175996"/>
          </a:xfrm>
        </p:spPr>
        <p:txBody>
          <a:bodyPr lIns="0" tIns="0" rIns="0" bIns="0" numCol="1" spcCol="360000">
            <a:noAutofit/>
          </a:bodyPr>
          <a:lstStyle>
            <a:lvl1pPr marL="0" indent="0">
              <a:spcBef>
                <a:spcPts val="0"/>
              </a:spcBef>
              <a:spcAft>
                <a:spcPts val="1200"/>
              </a:spcAft>
              <a:buFontTx/>
              <a:buNone/>
              <a:defRPr sz="1500" b="0">
                <a:solidFill>
                  <a:schemeClr val="tx1"/>
                </a:solidFill>
                <a:latin typeface="Arial"/>
                <a:cs typeface="Arial"/>
              </a:defRPr>
            </a:lvl1pPr>
            <a:lvl2pPr marL="0" indent="0">
              <a:spcBef>
                <a:spcPts val="0"/>
              </a:spcBef>
              <a:spcAft>
                <a:spcPts val="1200"/>
              </a:spcAft>
              <a:buFontTx/>
              <a:buNone/>
              <a:defRPr sz="1500">
                <a:solidFill>
                  <a:srgbClr val="C0362C"/>
                </a:solidFill>
                <a:latin typeface="Arial"/>
                <a:cs typeface="Arial"/>
              </a:defRPr>
            </a:lvl2pPr>
            <a:lvl3pPr marL="0" indent="-285750">
              <a:spcBef>
                <a:spcPts val="0"/>
              </a:spcBef>
              <a:spcAft>
                <a:spcPts val="1200"/>
              </a:spcAft>
              <a:buFont typeface="Arial"/>
              <a:buChar char="•"/>
              <a:defRPr sz="1500">
                <a:solidFill>
                  <a:schemeClr val="tx1"/>
                </a:solidFill>
                <a:latin typeface="Arial"/>
                <a:cs typeface="Arial"/>
              </a:defRPr>
            </a:lvl3pPr>
            <a:lvl4pPr marL="0" indent="0">
              <a:buFontTx/>
              <a:buNone/>
              <a:defRPr sz="1600">
                <a:solidFill>
                  <a:schemeClr val="tx1">
                    <a:lumMod val="50000"/>
                    <a:lumOff val="50000"/>
                  </a:schemeClr>
                </a:solidFill>
                <a:latin typeface="Arial"/>
                <a:cs typeface="Arial"/>
              </a:defRPr>
            </a:lvl4pPr>
            <a:lvl5pPr marL="0" indent="0">
              <a:buFontTx/>
              <a:buNone/>
              <a:defRPr sz="1600">
                <a:solidFill>
                  <a:schemeClr val="tx1">
                    <a:lumMod val="50000"/>
                    <a:lumOff val="50000"/>
                  </a:schemeClr>
                </a:solidFill>
                <a:latin typeface="Arial"/>
                <a:cs typeface="Arial"/>
              </a:defRPr>
            </a:lvl5pPr>
          </a:lstStyle>
          <a:p>
            <a:pPr lvl="0"/>
            <a:r>
              <a:rPr lang="en-US"/>
              <a:t>Click to edit Master text styles</a:t>
            </a:r>
          </a:p>
        </p:txBody>
      </p:sp>
    </p:spTree>
    <p:extLst>
      <p:ext uri="{BB962C8B-B14F-4D97-AF65-F5344CB8AC3E}">
        <p14:creationId xmlns:p14="http://schemas.microsoft.com/office/powerpoint/2010/main" val="2567126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Page: blank for imag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670445" cy="1143000"/>
          </a:xfrm>
          <a:solidFill>
            <a:srgbClr val="C0362C"/>
          </a:solidFill>
          <a:ln>
            <a:solidFill>
              <a:srgbClr val="C0362C"/>
            </a:solidFill>
          </a:ln>
        </p:spPr>
        <p:txBody>
          <a:bodyPr lIns="684000">
            <a:normAutofit/>
          </a:bodyPr>
          <a:lstStyle>
            <a:lvl1pPr algn="l">
              <a:defRPr sz="2100">
                <a:solidFill>
                  <a:srgbClr val="FFFFFF"/>
                </a:solidFill>
                <a:latin typeface="Arial"/>
                <a:cs typeface="Arial"/>
              </a:defRPr>
            </a:lvl1pPr>
          </a:lstStyle>
          <a:p>
            <a:r>
              <a:rPr lang="en-US"/>
              <a:t>Click to edit Master title style</a:t>
            </a:r>
          </a:p>
        </p:txBody>
      </p:sp>
      <p:sp>
        <p:nvSpPr>
          <p:cNvPr id="7" name="Rectangle 6"/>
          <p:cNvSpPr/>
          <p:nvPr/>
        </p:nvSpPr>
        <p:spPr>
          <a:xfrm>
            <a:off x="6670445" y="274638"/>
            <a:ext cx="1758282" cy="1143000"/>
          </a:xfrm>
          <a:prstGeom prst="rect">
            <a:avLst/>
          </a:prstGeom>
          <a:solidFill>
            <a:srgbClr val="A32E26"/>
          </a:solidFill>
          <a:ln>
            <a:solidFill>
              <a:srgbClr val="A533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A32E26"/>
              </a:solidFill>
            </a:endParaRPr>
          </a:p>
        </p:txBody>
      </p:sp>
      <p:pic>
        <p:nvPicPr>
          <p:cNvPr id="12" name="Picture 11" descr="facebook.jpg">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234" y="6513697"/>
            <a:ext cx="182336" cy="179999"/>
          </a:xfrm>
          <a:prstGeom prst="rect">
            <a:avLst/>
          </a:prstGeom>
        </p:spPr>
      </p:pic>
      <p:pic>
        <p:nvPicPr>
          <p:cNvPr id="13" name="Picture 12" descr="twitter.jpg">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5735" y="6531696"/>
            <a:ext cx="197507" cy="162000"/>
          </a:xfrm>
          <a:prstGeom prst="rect">
            <a:avLst/>
          </a:prstGeom>
        </p:spPr>
      </p:pic>
      <p:pic>
        <p:nvPicPr>
          <p:cNvPr id="15" name="Picture 14" descr="linkedin.jpg">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45935" y="6513168"/>
            <a:ext cx="181057" cy="181057"/>
          </a:xfrm>
          <a:prstGeom prst="rect">
            <a:avLst/>
          </a:prstGeom>
        </p:spPr>
      </p:pic>
      <p:pic>
        <p:nvPicPr>
          <p:cNvPr id="16" name="Picture 15" descr="you-tube.jpg">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66281" y="6513697"/>
            <a:ext cx="246314" cy="179999"/>
          </a:xfrm>
          <a:prstGeom prst="rect">
            <a:avLst/>
          </a:prstGeom>
        </p:spPr>
      </p:pic>
      <p:sp>
        <p:nvSpPr>
          <p:cNvPr id="17" name="Title 1"/>
          <p:cNvSpPr txBox="1">
            <a:spLocks/>
          </p:cNvSpPr>
          <p:nvPr/>
        </p:nvSpPr>
        <p:spPr>
          <a:xfrm>
            <a:off x="8428728" y="274638"/>
            <a:ext cx="715272" cy="1143000"/>
          </a:xfrm>
          <a:prstGeom prst="rect">
            <a:avLst/>
          </a:prstGeom>
          <a:solidFill>
            <a:srgbClr val="C0362C"/>
          </a:solidFill>
          <a:ln>
            <a:solidFill>
              <a:srgbClr val="C0362C"/>
            </a:solidFill>
          </a:ln>
        </p:spPr>
        <p:txBody>
          <a:bodyPr vert="horz" lIns="468000" tIns="45720" rIns="91440" bIns="45720" rtlCol="0" anchor="ctr">
            <a:normAutofit/>
          </a:bodyPr>
          <a:lstStyle>
            <a:lvl1pPr algn="l" defTabSz="457200" rtl="0" eaLnBrk="1" latinLnBrk="0" hangingPunct="1">
              <a:spcBef>
                <a:spcPct val="0"/>
              </a:spcBef>
              <a:buNone/>
              <a:defRPr sz="2100" kern="1200">
                <a:solidFill>
                  <a:srgbClr val="FFFFFF"/>
                </a:solidFill>
                <a:latin typeface="Arial"/>
                <a:ea typeface="+mj-ea"/>
                <a:cs typeface="Arial"/>
              </a:defRPr>
            </a:lvl1pPr>
          </a:lstStyle>
          <a:p>
            <a:endParaRPr lang="en-US"/>
          </a:p>
        </p:txBody>
      </p:sp>
      <p:sp>
        <p:nvSpPr>
          <p:cNvPr id="19" name="Slide Number Placeholder 5"/>
          <p:cNvSpPr>
            <a:spLocks noGrp="1"/>
          </p:cNvSpPr>
          <p:nvPr>
            <p:ph type="sldNum" sz="quarter" idx="12"/>
          </p:nvPr>
        </p:nvSpPr>
        <p:spPr>
          <a:xfrm>
            <a:off x="682014" y="6481118"/>
            <a:ext cx="2133600" cy="277238"/>
          </a:xfrm>
          <a:prstGeom prst="rect">
            <a:avLst/>
          </a:prstGeom>
        </p:spPr>
        <p:txBody>
          <a:bodyPr lIns="0" tIns="0" rIns="0" bIns="0" anchor="t" anchorCtr="0"/>
          <a:lstStyle>
            <a:lvl1pPr algn="l">
              <a:defRPr sz="1200">
                <a:solidFill>
                  <a:srgbClr val="C0362C"/>
                </a:solidFill>
                <a:latin typeface="Arial"/>
                <a:cs typeface="Arial"/>
              </a:defRPr>
            </a:lvl1pPr>
          </a:lstStyle>
          <a:p>
            <a:fld id="{AA886336-7F64-3740-9457-AC182FFEB857}" type="slidenum">
              <a:rPr lang="en-US"/>
              <a:pPr/>
              <a:t>‹#›</a:t>
            </a:fld>
            <a:endParaRPr lang="en-US"/>
          </a:p>
        </p:txBody>
      </p:sp>
      <p:sp>
        <p:nvSpPr>
          <p:cNvPr id="20" name="TextBox 19"/>
          <p:cNvSpPr txBox="1"/>
          <p:nvPr/>
        </p:nvSpPr>
        <p:spPr>
          <a:xfrm>
            <a:off x="4746837" y="6481119"/>
            <a:ext cx="2210670" cy="369332"/>
          </a:xfrm>
          <a:prstGeom prst="rect">
            <a:avLst/>
          </a:prstGeom>
          <a:noFill/>
        </p:spPr>
        <p:txBody>
          <a:bodyPr wrap="square" lIns="0" tIns="0" rIns="0" bIns="0"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a:solidFill>
                  <a:srgbClr val="C0362C"/>
                </a:solidFill>
                <a:latin typeface="Arial"/>
                <a:cs typeface="Arial"/>
              </a:rPr>
              <a:t>www.icmm.com    Follow us</a:t>
            </a:r>
          </a:p>
          <a:p>
            <a:endParaRPr lang="en-US" sz="1200">
              <a:solidFill>
                <a:srgbClr val="C0362C"/>
              </a:solidFill>
              <a:latin typeface="Arial"/>
              <a:cs typeface="Arial"/>
            </a:endParaRPr>
          </a:p>
        </p:txBody>
      </p:sp>
      <p:cxnSp>
        <p:nvCxnSpPr>
          <p:cNvPr id="28" name="Straight Connector 27"/>
          <p:cNvCxnSpPr/>
          <p:nvPr/>
        </p:nvCxnSpPr>
        <p:spPr>
          <a:xfrm>
            <a:off x="682014" y="6349454"/>
            <a:ext cx="7746714" cy="0"/>
          </a:xfrm>
          <a:prstGeom prst="line">
            <a:avLst/>
          </a:prstGeom>
          <a:ln cap="rnd">
            <a:solidFill>
              <a:srgbClr val="C0362C"/>
            </a:solidFill>
            <a:prstDash val="sysDot"/>
          </a:ln>
          <a:effectLst/>
        </p:spPr>
        <p:style>
          <a:lnRef idx="2">
            <a:schemeClr val="accent1"/>
          </a:lnRef>
          <a:fillRef idx="0">
            <a:schemeClr val="accent1"/>
          </a:fillRef>
          <a:effectRef idx="1">
            <a:schemeClr val="accent1"/>
          </a:effectRef>
          <a:fontRef idx="minor">
            <a:schemeClr val="tx1"/>
          </a:fontRef>
        </p:style>
      </p:cxnSp>
      <p:pic>
        <p:nvPicPr>
          <p:cNvPr id="14" name="Picture 13" descr="ICMM-logo_white.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9883" y="229076"/>
            <a:ext cx="1703568" cy="1232192"/>
          </a:xfrm>
          <a:prstGeom prst="rect">
            <a:avLst/>
          </a:prstGeom>
        </p:spPr>
      </p:pic>
    </p:spTree>
    <p:extLst>
      <p:ext uri="{BB962C8B-B14F-4D97-AF65-F5344CB8AC3E}">
        <p14:creationId xmlns:p14="http://schemas.microsoft.com/office/powerpoint/2010/main" val="15012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loser page">
    <p:spTree>
      <p:nvGrpSpPr>
        <p:cNvPr id="1" name=""/>
        <p:cNvGrpSpPr/>
        <p:nvPr/>
      </p:nvGrpSpPr>
      <p:grpSpPr>
        <a:xfrm>
          <a:off x="0" y="0"/>
          <a:ext cx="0" cy="0"/>
          <a:chOff x="0" y="0"/>
          <a:chExt cx="0" cy="0"/>
        </a:xfrm>
      </p:grpSpPr>
      <p:sp>
        <p:nvSpPr>
          <p:cNvPr id="17" name="Title 1"/>
          <p:cNvSpPr txBox="1">
            <a:spLocks/>
          </p:cNvSpPr>
          <p:nvPr/>
        </p:nvSpPr>
        <p:spPr>
          <a:xfrm>
            <a:off x="0" y="0"/>
            <a:ext cx="9144000" cy="6858000"/>
          </a:xfrm>
          <a:prstGeom prst="rect">
            <a:avLst/>
          </a:prstGeom>
          <a:solidFill>
            <a:srgbClr val="C0362C"/>
          </a:solidFill>
          <a:ln>
            <a:solidFill>
              <a:srgbClr val="C0362C"/>
            </a:solidFill>
          </a:ln>
        </p:spPr>
        <p:txBody>
          <a:bodyPr vert="horz" lIns="468000" tIns="45720" rIns="91440" bIns="45720" rtlCol="0" anchor="ctr">
            <a:normAutofit/>
          </a:bodyPr>
          <a:lstStyle>
            <a:lvl1pPr algn="l" defTabSz="457200" rtl="0" eaLnBrk="1" latinLnBrk="0" hangingPunct="1">
              <a:spcBef>
                <a:spcPct val="0"/>
              </a:spcBef>
              <a:buNone/>
              <a:defRPr sz="2100" kern="1200">
                <a:solidFill>
                  <a:srgbClr val="FFFFFF"/>
                </a:solidFill>
                <a:latin typeface="Arial"/>
                <a:ea typeface="+mj-ea"/>
                <a:cs typeface="Arial"/>
              </a:defRPr>
            </a:lvl1pPr>
          </a:lstStyle>
          <a:p>
            <a:endParaRPr lang="en-US"/>
          </a:p>
        </p:txBody>
      </p:sp>
      <p:sp>
        <p:nvSpPr>
          <p:cNvPr id="2" name="Title 1"/>
          <p:cNvSpPr>
            <a:spLocks noGrp="1"/>
          </p:cNvSpPr>
          <p:nvPr>
            <p:ph type="title"/>
          </p:nvPr>
        </p:nvSpPr>
        <p:spPr>
          <a:xfrm>
            <a:off x="682013" y="4410623"/>
            <a:ext cx="3324815" cy="169277"/>
          </a:xfrm>
          <a:noFill/>
          <a:ln>
            <a:solidFill>
              <a:srgbClr val="C0362C"/>
            </a:solidFill>
          </a:ln>
        </p:spPr>
        <p:txBody>
          <a:bodyPr wrap="square" lIns="0" tIns="0" rIns="0" bIns="0" anchor="t" anchorCtr="0">
            <a:spAutoFit/>
          </a:bodyPr>
          <a:lstStyle>
            <a:lvl1pPr algn="l">
              <a:defRPr sz="1100" b="1" baseline="0">
                <a:solidFill>
                  <a:srgbClr val="FFFFFF"/>
                </a:solidFill>
                <a:latin typeface="Arial"/>
                <a:cs typeface="Arial"/>
              </a:defRPr>
            </a:lvl1pPr>
          </a:lstStyle>
          <a:p>
            <a:r>
              <a:rPr lang="en-US"/>
              <a:t>Click to edit Master title style</a:t>
            </a:r>
          </a:p>
        </p:txBody>
      </p:sp>
      <p:pic>
        <p:nvPicPr>
          <p:cNvPr id="14" name="Picture 13" descr="ICMM-logo_white.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000" y="3178431"/>
            <a:ext cx="1703568" cy="1232192"/>
          </a:xfrm>
          <a:prstGeom prst="rect">
            <a:avLst/>
          </a:prstGeom>
        </p:spPr>
      </p:pic>
      <p:pic>
        <p:nvPicPr>
          <p:cNvPr id="26" name="Picture 25" descr="twitter_white_3.jpg">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69" y="6327920"/>
            <a:ext cx="200248" cy="161999"/>
          </a:xfrm>
          <a:prstGeom prst="rect">
            <a:avLst/>
          </a:prstGeom>
        </p:spPr>
      </p:pic>
      <p:pic>
        <p:nvPicPr>
          <p:cNvPr id="29" name="Picture 28" descr="facebook_white.jpg">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511" y="6305873"/>
            <a:ext cx="186973" cy="184576"/>
          </a:xfrm>
          <a:prstGeom prst="rect">
            <a:avLst/>
          </a:prstGeom>
        </p:spPr>
      </p:pic>
      <p:pic>
        <p:nvPicPr>
          <p:cNvPr id="30" name="Picture 29" descr="linkedin_white.jpg">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2213" y="6305873"/>
            <a:ext cx="184576" cy="184576"/>
          </a:xfrm>
          <a:prstGeom prst="rect">
            <a:avLst/>
          </a:prstGeom>
        </p:spPr>
      </p:pic>
      <p:pic>
        <p:nvPicPr>
          <p:cNvPr id="33" name="Picture 32" descr="you-tube_white.jpg">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2559" y="6309922"/>
            <a:ext cx="247037" cy="180527"/>
          </a:xfrm>
          <a:prstGeom prst="rect">
            <a:avLst/>
          </a:prstGeom>
        </p:spPr>
      </p:pic>
    </p:spTree>
    <p:extLst>
      <p:ext uri="{BB962C8B-B14F-4D97-AF65-F5344CB8AC3E}">
        <p14:creationId xmlns:p14="http://schemas.microsoft.com/office/powerpoint/2010/main" val="216199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1788" y="1844675"/>
            <a:ext cx="4124325"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8513" y="1844675"/>
            <a:ext cx="4125912"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382588"/>
            <a:ext cx="8405813" cy="647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331788" y="1844675"/>
            <a:ext cx="8402637" cy="42814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708"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3" r:id="rId12"/>
    <p:sldLayoutId id="2147483709" r:id="rId13"/>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algn="l" rtl="0" eaLnBrk="1" fontAlgn="base" hangingPunct="1">
        <a:lnSpc>
          <a:spcPct val="90000"/>
        </a:lnSpc>
        <a:spcBef>
          <a:spcPct val="0"/>
        </a:spcBef>
        <a:spcAft>
          <a:spcPct val="90000"/>
        </a:spcAft>
        <a:defRPr>
          <a:solidFill>
            <a:schemeClr val="tx1"/>
          </a:solidFill>
          <a:latin typeface="+mn-lt"/>
          <a:ea typeface="+mn-ea"/>
          <a:cs typeface="+mn-cs"/>
        </a:defRPr>
      </a:lvl1pPr>
      <a:lvl2pPr marL="187325" indent="-185738" algn="l" rtl="0" eaLnBrk="1" fontAlgn="base" hangingPunct="1">
        <a:lnSpc>
          <a:spcPct val="90000"/>
        </a:lnSpc>
        <a:spcBef>
          <a:spcPct val="0"/>
        </a:spcBef>
        <a:spcAft>
          <a:spcPct val="90000"/>
        </a:spcAft>
        <a:buChar char="•"/>
        <a:defRPr>
          <a:solidFill>
            <a:schemeClr val="tx1"/>
          </a:solidFill>
          <a:latin typeface="+mn-lt"/>
        </a:defRPr>
      </a:lvl2pPr>
      <a:lvl3pPr marL="368300" indent="-179388" algn="l" rtl="0" eaLnBrk="1" fontAlgn="base" hangingPunct="1">
        <a:lnSpc>
          <a:spcPct val="90000"/>
        </a:lnSpc>
        <a:spcBef>
          <a:spcPct val="0"/>
        </a:spcBef>
        <a:spcAft>
          <a:spcPct val="90000"/>
        </a:spcAft>
        <a:buChar char="•"/>
        <a:defRPr>
          <a:solidFill>
            <a:schemeClr val="tx1"/>
          </a:solidFill>
          <a:latin typeface="+mn-lt"/>
        </a:defRPr>
      </a:lvl3pPr>
      <a:lvl4pPr marL="558800" indent="-188913" algn="l" rtl="0" eaLnBrk="1" fontAlgn="base" hangingPunct="1">
        <a:lnSpc>
          <a:spcPct val="90000"/>
        </a:lnSpc>
        <a:spcBef>
          <a:spcPct val="0"/>
        </a:spcBef>
        <a:spcAft>
          <a:spcPct val="90000"/>
        </a:spcAft>
        <a:buChar char="•"/>
        <a:defRPr>
          <a:solidFill>
            <a:schemeClr val="tx1"/>
          </a:solidFill>
          <a:latin typeface="+mn-lt"/>
        </a:defRPr>
      </a:lvl4pPr>
      <a:lvl5pPr marL="735013" indent="-174625" algn="l" rtl="0" eaLnBrk="1" fontAlgn="base" hangingPunct="1">
        <a:lnSpc>
          <a:spcPct val="90000"/>
        </a:lnSpc>
        <a:spcBef>
          <a:spcPct val="0"/>
        </a:spcBef>
        <a:spcAft>
          <a:spcPct val="90000"/>
        </a:spcAft>
        <a:buChar char="•"/>
        <a:defRPr>
          <a:solidFill>
            <a:schemeClr val="tx1"/>
          </a:solidFill>
          <a:latin typeface="+mn-lt"/>
        </a:defRPr>
      </a:lvl5pPr>
      <a:lvl6pPr marL="1192213" indent="-174625" algn="l" rtl="0" eaLnBrk="1" fontAlgn="base" hangingPunct="1">
        <a:lnSpc>
          <a:spcPct val="90000"/>
        </a:lnSpc>
        <a:spcBef>
          <a:spcPct val="0"/>
        </a:spcBef>
        <a:spcAft>
          <a:spcPct val="90000"/>
        </a:spcAft>
        <a:buChar char="•"/>
        <a:defRPr>
          <a:solidFill>
            <a:schemeClr val="tx1"/>
          </a:solidFill>
          <a:latin typeface="+mn-lt"/>
        </a:defRPr>
      </a:lvl6pPr>
      <a:lvl7pPr marL="1649413" indent="-174625" algn="l" rtl="0" eaLnBrk="1" fontAlgn="base" hangingPunct="1">
        <a:lnSpc>
          <a:spcPct val="90000"/>
        </a:lnSpc>
        <a:spcBef>
          <a:spcPct val="0"/>
        </a:spcBef>
        <a:spcAft>
          <a:spcPct val="90000"/>
        </a:spcAft>
        <a:buChar char="•"/>
        <a:defRPr>
          <a:solidFill>
            <a:schemeClr val="tx1"/>
          </a:solidFill>
          <a:latin typeface="+mn-lt"/>
        </a:defRPr>
      </a:lvl7pPr>
      <a:lvl8pPr marL="2106613" indent="-174625" algn="l" rtl="0" eaLnBrk="1" fontAlgn="base" hangingPunct="1">
        <a:lnSpc>
          <a:spcPct val="90000"/>
        </a:lnSpc>
        <a:spcBef>
          <a:spcPct val="0"/>
        </a:spcBef>
        <a:spcAft>
          <a:spcPct val="90000"/>
        </a:spcAft>
        <a:buChar char="•"/>
        <a:defRPr>
          <a:solidFill>
            <a:schemeClr val="tx1"/>
          </a:solidFill>
          <a:latin typeface="+mn-lt"/>
        </a:defRPr>
      </a:lvl8pPr>
      <a:lvl9pPr marL="2563813" indent="-174625" algn="l" rtl="0" eaLnBrk="1" fontAlgn="base" hangingPunct="1">
        <a:lnSpc>
          <a:spcPct val="90000"/>
        </a:lnSpc>
        <a:spcBef>
          <a:spcPct val="0"/>
        </a:spcBef>
        <a:spcAft>
          <a:spcPct val="9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2014" y="274638"/>
            <a:ext cx="774671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2014" y="1830387"/>
            <a:ext cx="7746713" cy="413082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6666532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hf hdr="0" ftr="0" dt="0"/>
  <p:txStyles>
    <p:titleStyle>
      <a:lvl1pPr algn="l" defTabSz="457200" rtl="0" eaLnBrk="1" latinLnBrk="0" hangingPunct="1">
        <a:spcBef>
          <a:spcPct val="0"/>
        </a:spcBef>
        <a:buNone/>
        <a:defRPr sz="2100" kern="1200">
          <a:solidFill>
            <a:schemeClr val="tx1"/>
          </a:solidFill>
          <a:latin typeface="Arial"/>
          <a:ea typeface="+mj-ea"/>
          <a:cs typeface="Arial"/>
        </a:defRPr>
      </a:lvl1pPr>
    </p:titleStyle>
    <p:bodyStyle>
      <a:lvl1pPr marL="0" indent="0" algn="l" defTabSz="457200" rtl="0" eaLnBrk="1" latinLnBrk="0" hangingPunct="1">
        <a:spcBef>
          <a:spcPts val="0"/>
        </a:spcBef>
        <a:spcAft>
          <a:spcPts val="1200"/>
        </a:spcAft>
        <a:buFontTx/>
        <a:buNone/>
        <a:defRPr sz="1500" b="1" kern="1200">
          <a:solidFill>
            <a:srgbClr val="0E8779"/>
          </a:solidFill>
          <a:latin typeface="+mn-lt"/>
          <a:ea typeface="+mn-ea"/>
          <a:cs typeface="+mn-cs"/>
        </a:defRPr>
      </a:lvl1pPr>
      <a:lvl2pPr marL="0" indent="0" algn="l" defTabSz="457200" rtl="0" eaLnBrk="1" latinLnBrk="0" hangingPunct="1">
        <a:spcBef>
          <a:spcPts val="0"/>
        </a:spcBef>
        <a:spcAft>
          <a:spcPts val="1200"/>
        </a:spcAft>
        <a:buFontTx/>
        <a:buNone/>
        <a:defRPr sz="1500" kern="1200">
          <a:solidFill>
            <a:schemeClr val="tx1"/>
          </a:solidFill>
          <a:latin typeface="+mn-lt"/>
          <a:ea typeface="+mn-ea"/>
          <a:cs typeface="+mn-cs"/>
        </a:defRPr>
      </a:lvl2pPr>
      <a:lvl3pPr marL="144000" indent="-216000" algn="l" defTabSz="457200" rtl="0" eaLnBrk="1" latinLnBrk="0" hangingPunct="1">
        <a:spcBef>
          <a:spcPts val="0"/>
        </a:spcBef>
        <a:spcAft>
          <a:spcPts val="1200"/>
        </a:spcAft>
        <a:buFont typeface="Arial"/>
        <a:buChar char="•"/>
        <a:defRPr sz="1500" kern="1200">
          <a:solidFill>
            <a:schemeClr val="tx1"/>
          </a:solidFill>
          <a:latin typeface="+mn-lt"/>
          <a:ea typeface="+mn-ea"/>
          <a:cs typeface="+mn-cs"/>
        </a:defRPr>
      </a:lvl3pPr>
      <a:lvl4pPr marL="144000" indent="-216000" algn="l" defTabSz="457200" rtl="0" eaLnBrk="1" latinLnBrk="0" hangingPunct="1">
        <a:spcBef>
          <a:spcPts val="0"/>
        </a:spcBef>
        <a:spcAft>
          <a:spcPts val="1200"/>
        </a:spcAft>
        <a:buFont typeface="Arial"/>
        <a:buChar char="–"/>
        <a:defRPr sz="1500" kern="1200">
          <a:solidFill>
            <a:schemeClr val="tx1"/>
          </a:solidFill>
          <a:latin typeface="+mn-lt"/>
          <a:ea typeface="+mn-ea"/>
          <a:cs typeface="+mn-cs"/>
        </a:defRPr>
      </a:lvl4pPr>
      <a:lvl5pPr marL="0" indent="-228600" algn="l" defTabSz="457200" rtl="0" eaLnBrk="1" latinLnBrk="0" hangingPunct="1">
        <a:spcBef>
          <a:spcPct val="20000"/>
        </a:spcBef>
        <a:buFont typeface="Arial"/>
        <a:buChar char="»"/>
        <a:defRPr sz="15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510592156_ca9a9dcd45_k.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
            <a:ext cx="9338780" cy="6871872"/>
          </a:xfrm>
          <a:prstGeom prst="rect">
            <a:avLst/>
          </a:prstGeom>
        </p:spPr>
      </p:pic>
      <p:sp>
        <p:nvSpPr>
          <p:cNvPr id="5" name="Title Placeholder 1"/>
          <p:cNvSpPr txBox="1">
            <a:spLocks/>
          </p:cNvSpPr>
          <p:nvPr/>
        </p:nvSpPr>
        <p:spPr>
          <a:xfrm>
            <a:off x="545854" y="4653347"/>
            <a:ext cx="6461816" cy="1057588"/>
          </a:xfrm>
          <a:prstGeom prst="rect">
            <a:avLst/>
          </a:prstGeom>
          <a:solidFill>
            <a:srgbClr val="C0362C"/>
          </a:solidFill>
          <a:ln>
            <a:solidFill>
              <a:srgbClr val="C0362C"/>
            </a:solidFill>
          </a:ln>
        </p:spPr>
        <p:txBody>
          <a:bodyPr vert="horz" wrap="square" lIns="180000" tIns="0" rIns="180000" bIns="72000" rtlCol="0" anchor="b" anchorCtr="0">
            <a:spAutoFit/>
          </a:bodyPr>
          <a:lstStyle>
            <a:lvl1pPr algn="l" defTabSz="457200" rtl="0" eaLnBrk="1" latinLnBrk="0" hangingPunct="1">
              <a:spcBef>
                <a:spcPct val="0"/>
              </a:spcBef>
              <a:buNone/>
              <a:defRPr sz="3200" kern="1200">
                <a:solidFill>
                  <a:schemeClr val="bg1"/>
                </a:solidFill>
                <a:latin typeface="Arial"/>
                <a:ea typeface="+mj-ea"/>
                <a:cs typeface="Arial"/>
              </a:defRPr>
            </a:lvl1pPr>
          </a:lstStyle>
          <a:p>
            <a:r>
              <a:rPr lang="en-GB" dirty="0"/>
              <a:t>Resettlement planning and implementation</a:t>
            </a:r>
            <a:endParaRPr lang="en-US" dirty="0"/>
          </a:p>
        </p:txBody>
      </p:sp>
      <p:pic>
        <p:nvPicPr>
          <p:cNvPr id="6" name="Picture 5" descr="ICMM-logo_red.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7511" y="86463"/>
            <a:ext cx="2193310" cy="1586424"/>
          </a:xfrm>
          <a:prstGeom prst="rect">
            <a:avLst/>
          </a:prstGeom>
        </p:spPr>
      </p:pic>
      <p:sp>
        <p:nvSpPr>
          <p:cNvPr id="2" name="TextBox 1"/>
          <p:cNvSpPr txBox="1"/>
          <p:nvPr/>
        </p:nvSpPr>
        <p:spPr>
          <a:xfrm>
            <a:off x="612775" y="5764965"/>
            <a:ext cx="6335490" cy="646331"/>
          </a:xfrm>
          <a:prstGeom prst="rect">
            <a:avLst/>
          </a:prstGeom>
          <a:noFill/>
        </p:spPr>
        <p:txBody>
          <a:bodyPr wrap="square" rtlCol="0">
            <a:spAutoFit/>
          </a:bodyPr>
          <a:lstStyle/>
          <a:p>
            <a:r>
              <a:rPr lang="en-US" dirty="0">
                <a:solidFill>
                  <a:schemeClr val="bg1"/>
                </a:solidFill>
              </a:rPr>
              <a:t>Audience A: </a:t>
            </a:r>
          </a:p>
          <a:p>
            <a:r>
              <a:rPr lang="en-US" dirty="0">
                <a:solidFill>
                  <a:schemeClr val="bg1"/>
                </a:solidFill>
              </a:rPr>
              <a:t>Awareness-raising session for senior staff</a:t>
            </a:r>
          </a:p>
        </p:txBody>
      </p:sp>
    </p:spTree>
    <p:extLst>
      <p:ext uri="{BB962C8B-B14F-4D97-AF65-F5344CB8AC3E}">
        <p14:creationId xmlns:p14="http://schemas.microsoft.com/office/powerpoint/2010/main" val="177510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Risks to business</a:t>
            </a:r>
            <a:endParaRPr lang="en-US" dirty="0"/>
          </a:p>
        </p:txBody>
      </p:sp>
      <p:sp>
        <p:nvSpPr>
          <p:cNvPr id="6" name="Content Placeholder 5"/>
          <p:cNvSpPr>
            <a:spLocks noGrp="1"/>
          </p:cNvSpPr>
          <p:nvPr>
            <p:ph idx="1"/>
          </p:nvPr>
        </p:nvSpPr>
        <p:spPr/>
        <p:txBody>
          <a:bodyPr/>
          <a:lstStyle/>
          <a:p>
            <a:r>
              <a:rPr lang="en-ZA" b="1" dirty="0">
                <a:solidFill>
                  <a:srgbClr val="0E8779"/>
                </a:solidFill>
              </a:rPr>
              <a:t>Resettlement is a highly complex endeavour, as it concerns both tangible and non-tangible impacts. This poses significant risks to business:</a:t>
            </a:r>
          </a:p>
          <a:p>
            <a:pPr marL="285750" lvl="0" indent="-285750">
              <a:buFont typeface="Arial"/>
              <a:buChar char="•"/>
            </a:pPr>
            <a:r>
              <a:rPr lang="en-ZA" dirty="0">
                <a:latin typeface="Arial" charset="0"/>
                <a:cs typeface="+mn-cs"/>
              </a:rPr>
              <a:t>P</a:t>
            </a:r>
            <a:r>
              <a:rPr lang="en-ZA" sz="1500" b="0" i="0" u="none" strike="noStrike" baseline="0" dirty="0">
                <a:latin typeface="Arial" charset="0"/>
                <a:ea typeface="+mn-ea"/>
                <a:cs typeface="+mn-cs"/>
              </a:rPr>
              <a:t>otential conflict, and associated project delays and works stoppages</a:t>
            </a:r>
            <a:endParaRPr lang="en-ZA" sz="1500" dirty="0"/>
          </a:p>
          <a:p>
            <a:pPr marL="285750" lvl="0" indent="-285750">
              <a:buFont typeface="Arial"/>
              <a:buChar char="•"/>
            </a:pPr>
            <a:r>
              <a:rPr lang="en-ZA" dirty="0">
                <a:latin typeface="Arial" charset="0"/>
                <a:cs typeface="+mn-cs"/>
              </a:rPr>
              <a:t>R</a:t>
            </a:r>
            <a:r>
              <a:rPr lang="en-ZA" sz="1500" b="0" i="0" u="none" strike="noStrike" baseline="0" dirty="0">
                <a:latin typeface="Arial" charset="0"/>
                <a:ea typeface="+mn-ea"/>
                <a:cs typeface="+mn-cs"/>
              </a:rPr>
              <a:t>estrictions on future developments and loss of future concessions</a:t>
            </a:r>
            <a:endParaRPr lang="en-ZA" sz="1500" dirty="0"/>
          </a:p>
          <a:p>
            <a:pPr marL="285750" lvl="0" indent="-285750">
              <a:buFont typeface="Arial"/>
              <a:buChar char="•"/>
            </a:pPr>
            <a:r>
              <a:rPr lang="en-ZA" dirty="0">
                <a:latin typeface="Arial" charset="0"/>
                <a:cs typeface="+mn-cs"/>
              </a:rPr>
              <a:t>F</a:t>
            </a:r>
            <a:r>
              <a:rPr lang="en-ZA" sz="1500" b="0" i="0" u="none" strike="noStrike" baseline="0" dirty="0">
                <a:latin typeface="Arial" charset="0"/>
                <a:ea typeface="+mn-ea"/>
                <a:cs typeface="+mn-cs"/>
              </a:rPr>
              <a:t>inancial costs associated with remedying poor practice, litigation, triggering conflict and protracted negotiations </a:t>
            </a:r>
            <a:endParaRPr lang="en-ZA" sz="1500" dirty="0"/>
          </a:p>
          <a:p>
            <a:pPr marL="285750" lvl="0" indent="-285750">
              <a:buFont typeface="Arial"/>
              <a:buChar char="•"/>
            </a:pPr>
            <a:r>
              <a:rPr lang="en-ZA" dirty="0">
                <a:latin typeface="Arial" charset="0"/>
                <a:cs typeface="+mn-cs"/>
              </a:rPr>
              <a:t>D</a:t>
            </a:r>
            <a:r>
              <a:rPr lang="en-ZA" sz="1500" b="0" i="0" u="none" strike="noStrike" baseline="0" dirty="0">
                <a:latin typeface="Arial" charset="0"/>
                <a:ea typeface="+mn-ea"/>
                <a:cs typeface="+mn-cs"/>
              </a:rPr>
              <a:t>amaged social licence to operate</a:t>
            </a:r>
            <a:endParaRPr lang="en-ZA" sz="1500" dirty="0"/>
          </a:p>
          <a:p>
            <a:pPr marL="285750" lvl="0" indent="-285750">
              <a:buFont typeface="Arial"/>
              <a:buChar char="•"/>
            </a:pPr>
            <a:r>
              <a:rPr lang="en-ZA" dirty="0">
                <a:latin typeface="Arial" charset="0"/>
                <a:cs typeface="+mn-cs"/>
              </a:rPr>
              <a:t>R</a:t>
            </a:r>
            <a:r>
              <a:rPr lang="en-ZA" sz="1500" b="0" i="0" u="none" strike="noStrike" baseline="0" dirty="0">
                <a:latin typeface="Arial" charset="0"/>
                <a:ea typeface="+mn-ea"/>
                <a:cs typeface="+mn-cs"/>
              </a:rPr>
              <a:t>eputational damage </a:t>
            </a:r>
            <a:endParaRPr lang="en-ZA" sz="1500" dirty="0"/>
          </a:p>
          <a:p>
            <a:pPr marL="285750" lvl="0" indent="-285750">
              <a:buFont typeface="Arial"/>
              <a:buChar char="•"/>
            </a:pPr>
            <a:r>
              <a:rPr lang="en-ZA" dirty="0"/>
              <a:t>U</a:t>
            </a:r>
            <a:r>
              <a:rPr lang="en-ZA" sz="1500" dirty="0"/>
              <a:t>nsustainable </a:t>
            </a:r>
            <a:r>
              <a:rPr lang="en-ZA" sz="1500" b="0" i="0" u="none" strike="noStrike" baseline="0" dirty="0">
                <a:latin typeface="Arial" charset="0"/>
                <a:ea typeface="+mn-ea"/>
                <a:cs typeface="+mn-cs"/>
              </a:rPr>
              <a:t>precedent setting </a:t>
            </a:r>
            <a:endParaRPr lang="en-ZA" sz="1500" dirty="0"/>
          </a:p>
          <a:p>
            <a:pPr marL="285750" lvl="0" indent="-285750">
              <a:buFont typeface="Arial"/>
              <a:buChar char="•"/>
            </a:pPr>
            <a:r>
              <a:rPr lang="en-ZA" dirty="0">
                <a:latin typeface="Arial" charset="0"/>
                <a:cs typeface="+mn-cs"/>
              </a:rPr>
              <a:t>S</a:t>
            </a:r>
            <a:r>
              <a:rPr lang="en-ZA" sz="1500" b="0" i="0" u="none" strike="noStrike" baseline="0" dirty="0">
                <a:latin typeface="Arial" charset="0"/>
                <a:ea typeface="+mn-ea"/>
                <a:cs typeface="+mn-cs"/>
              </a:rPr>
              <a:t>train on government-company relations due to differing standards on resettlement.</a:t>
            </a:r>
            <a:endParaRPr lang="en-ZA" sz="1500" dirty="0"/>
          </a:p>
        </p:txBody>
      </p:sp>
      <p:sp>
        <p:nvSpPr>
          <p:cNvPr id="2" name="Slide Number Placeholder 1"/>
          <p:cNvSpPr>
            <a:spLocks noGrp="1"/>
          </p:cNvSpPr>
          <p:nvPr>
            <p:ph type="sldNum" sz="quarter" idx="12"/>
          </p:nvPr>
        </p:nvSpPr>
        <p:spPr/>
        <p:txBody>
          <a:bodyPr/>
          <a:lstStyle/>
          <a:p>
            <a:fld id="{AA886336-7F64-3740-9457-AC182FFEB857}" type="slidenum">
              <a:rPr lang="en-US" smtClean="0"/>
              <a:pPr/>
              <a:t>10</a:t>
            </a:fld>
            <a:endParaRPr lang="en-US"/>
          </a:p>
        </p:txBody>
      </p:sp>
    </p:spTree>
    <p:extLst>
      <p:ext uri="{BB962C8B-B14F-4D97-AF65-F5344CB8AC3E}">
        <p14:creationId xmlns:p14="http://schemas.microsoft.com/office/powerpoint/2010/main" val="328796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Impacts on resettled communities</a:t>
            </a:r>
          </a:p>
        </p:txBody>
      </p:sp>
      <p:sp>
        <p:nvSpPr>
          <p:cNvPr id="5" name="Content Placeholder 4"/>
          <p:cNvSpPr>
            <a:spLocks noGrp="1"/>
          </p:cNvSpPr>
          <p:nvPr>
            <p:ph idx="1"/>
          </p:nvPr>
        </p:nvSpPr>
        <p:spPr/>
        <p:txBody>
          <a:bodyPr/>
          <a:lstStyle/>
          <a:p>
            <a:r>
              <a:rPr lang="en-ZA" b="1" dirty="0">
                <a:solidFill>
                  <a:schemeClr val="accent3"/>
                </a:solidFill>
              </a:rPr>
              <a:t>These negative impacts are often particularly harsh for poor and vulnerable groups, while host communities are also affected:</a:t>
            </a:r>
            <a:endParaRPr lang="en-ZA" b="0" i="0" u="none" strike="noStrike" baseline="0" dirty="0">
              <a:latin typeface="Arial" charset="0"/>
              <a:ea typeface="+mn-ea"/>
              <a:cs typeface="+mn-cs"/>
            </a:endParaRPr>
          </a:p>
          <a:p>
            <a:pPr marL="285750" lvl="0" indent="-285750">
              <a:buFont typeface="Arial"/>
              <a:buChar char="•"/>
            </a:pPr>
            <a:r>
              <a:rPr lang="en-ZA" b="0" i="0" u="none" strike="noStrike" baseline="0" dirty="0">
                <a:solidFill>
                  <a:schemeClr val="tx1"/>
                </a:solidFill>
                <a:latin typeface="Arial" charset="0"/>
                <a:cs typeface="+mn-cs"/>
              </a:rPr>
              <a:t>Conflict and the break-up of communities and social support networks</a:t>
            </a:r>
            <a:endParaRPr lang="en-ZA" dirty="0">
              <a:solidFill>
                <a:schemeClr val="tx1"/>
              </a:solidFill>
            </a:endParaRPr>
          </a:p>
          <a:p>
            <a:pPr marL="285750" lvl="0" indent="-285750">
              <a:buFont typeface="Arial"/>
              <a:buChar char="•"/>
            </a:pPr>
            <a:r>
              <a:rPr lang="en-ZA" b="0" i="0" u="none" strike="noStrike" baseline="0" dirty="0">
                <a:solidFill>
                  <a:schemeClr val="tx1"/>
                </a:solidFill>
                <a:latin typeface="Arial" charset="0"/>
                <a:cs typeface="+mn-cs"/>
              </a:rPr>
              <a:t>Loss of identity or sense of place</a:t>
            </a:r>
            <a:endParaRPr lang="en-ZA" dirty="0">
              <a:solidFill>
                <a:schemeClr val="tx1"/>
              </a:solidFill>
            </a:endParaRPr>
          </a:p>
          <a:p>
            <a:pPr marL="285750" lvl="0" indent="-285750">
              <a:buFont typeface="Arial"/>
              <a:buChar char="•"/>
            </a:pPr>
            <a:r>
              <a:rPr lang="en-ZA" b="0" i="0" u="none" strike="noStrike" baseline="0" dirty="0">
                <a:solidFill>
                  <a:schemeClr val="tx1"/>
                </a:solidFill>
                <a:latin typeface="Arial" charset="0"/>
                <a:cs typeface="+mn-cs"/>
              </a:rPr>
              <a:t>Impeded or lost access to resources </a:t>
            </a:r>
            <a:endParaRPr lang="en-ZA" dirty="0">
              <a:solidFill>
                <a:schemeClr val="tx1"/>
              </a:solidFill>
            </a:endParaRPr>
          </a:p>
          <a:p>
            <a:pPr marL="285750" lvl="0" indent="-285750">
              <a:buFont typeface="Arial"/>
              <a:buChar char="•"/>
            </a:pPr>
            <a:r>
              <a:rPr lang="en-ZA" b="0" i="0" u="none" strike="noStrike" baseline="0" dirty="0">
                <a:solidFill>
                  <a:schemeClr val="tx1"/>
                </a:solidFill>
                <a:latin typeface="Arial" charset="0"/>
                <a:cs typeface="+mn-cs"/>
              </a:rPr>
              <a:t>Loss of access to public infrastructure or services, </a:t>
            </a:r>
            <a:r>
              <a:rPr lang="en-ZA" b="0" i="0" u="none" strike="noStrike" baseline="0" dirty="0" smtClean="0">
                <a:solidFill>
                  <a:schemeClr val="tx1"/>
                </a:solidFill>
                <a:latin typeface="Arial" charset="0"/>
                <a:cs typeface="+mn-cs"/>
              </a:rPr>
              <a:t>and </a:t>
            </a:r>
            <a:r>
              <a:rPr lang="en-ZA" b="0" i="0" u="none" strike="noStrike" baseline="0" dirty="0">
                <a:solidFill>
                  <a:schemeClr val="tx1"/>
                </a:solidFill>
                <a:latin typeface="Arial" charset="0"/>
                <a:cs typeface="+mn-cs"/>
              </a:rPr>
              <a:t>common property</a:t>
            </a:r>
            <a:endParaRPr lang="en-ZA" dirty="0">
              <a:solidFill>
                <a:schemeClr val="tx1"/>
              </a:solidFill>
            </a:endParaRPr>
          </a:p>
          <a:p>
            <a:pPr marL="285750" lvl="0" indent="-285750">
              <a:buFont typeface="Arial"/>
              <a:buChar char="•"/>
            </a:pPr>
            <a:r>
              <a:rPr lang="en-ZA" dirty="0">
                <a:solidFill>
                  <a:schemeClr val="tx1"/>
                </a:solidFill>
              </a:rPr>
              <a:t>Compromised livelihoods</a:t>
            </a:r>
          </a:p>
          <a:p>
            <a:pPr marL="285750" lvl="0" indent="-285750">
              <a:buFont typeface="Arial"/>
              <a:buChar char="•"/>
            </a:pPr>
            <a:r>
              <a:rPr lang="en-ZA" b="0" i="0" u="none" strike="noStrike" baseline="0" dirty="0">
                <a:solidFill>
                  <a:schemeClr val="tx1"/>
                </a:solidFill>
                <a:latin typeface="Arial" charset="0"/>
                <a:cs typeface="+mn-cs"/>
              </a:rPr>
              <a:t>Social ills, family breakdown</a:t>
            </a:r>
            <a:endParaRPr lang="en-ZA" dirty="0">
              <a:solidFill>
                <a:schemeClr val="tx1"/>
              </a:solidFill>
            </a:endParaRPr>
          </a:p>
          <a:p>
            <a:pPr marL="285750" lvl="0" indent="-285750">
              <a:buFont typeface="Arial"/>
              <a:buChar char="•"/>
            </a:pPr>
            <a:r>
              <a:rPr lang="en-ZA" b="0" i="0" u="none" strike="noStrike" baseline="0" dirty="0">
                <a:solidFill>
                  <a:schemeClr val="tx1"/>
                </a:solidFill>
                <a:latin typeface="Arial" charset="0"/>
                <a:cs typeface="+mn-cs"/>
              </a:rPr>
              <a:t>Decreased marketability of skills in host communities</a:t>
            </a:r>
            <a:endParaRPr lang="en-ZA" dirty="0">
              <a:solidFill>
                <a:schemeClr val="tx1"/>
              </a:solidFill>
            </a:endParaRPr>
          </a:p>
          <a:p>
            <a:pPr marL="285750" lvl="0" indent="-285750">
              <a:buFont typeface="Arial"/>
              <a:buChar char="•"/>
            </a:pPr>
            <a:r>
              <a:rPr lang="en-ZA" dirty="0">
                <a:solidFill>
                  <a:schemeClr val="tx1"/>
                </a:solidFill>
              </a:rPr>
              <a:t>Cultural impacts</a:t>
            </a:r>
          </a:p>
          <a:p>
            <a:pPr marL="285750" lvl="0" indent="-285750">
              <a:buFont typeface="Arial"/>
              <a:buChar char="•"/>
            </a:pPr>
            <a:r>
              <a:rPr lang="en-ZA" b="0" i="0" u="none" strike="noStrike" baseline="0" dirty="0">
                <a:solidFill>
                  <a:schemeClr val="tx1"/>
                </a:solidFill>
                <a:latin typeface="Arial" charset="0"/>
                <a:cs typeface="+mn-cs"/>
              </a:rPr>
              <a:t>Emotional and psychological impacts.</a:t>
            </a:r>
            <a:endParaRPr lang="en-ZA" dirty="0">
              <a:solidFill>
                <a:schemeClr val="tx1"/>
              </a:solidFill>
            </a:endParaRPr>
          </a:p>
        </p:txBody>
      </p:sp>
      <p:sp>
        <p:nvSpPr>
          <p:cNvPr id="3" name="Slide Number Placeholder 2"/>
          <p:cNvSpPr>
            <a:spLocks noGrp="1"/>
          </p:cNvSpPr>
          <p:nvPr>
            <p:ph type="sldNum" sz="quarter" idx="12"/>
          </p:nvPr>
        </p:nvSpPr>
        <p:spPr/>
        <p:txBody>
          <a:bodyPr/>
          <a:lstStyle/>
          <a:p>
            <a:fld id="{AA886336-7F64-3740-9457-AC182FFEB857}" type="slidenum">
              <a:rPr lang="en-US" smtClean="0"/>
              <a:pPr/>
              <a:t>11</a:t>
            </a:fld>
            <a:endParaRPr lang="en-US"/>
          </a:p>
        </p:txBody>
      </p:sp>
    </p:spTree>
    <p:extLst>
      <p:ext uri="{BB962C8B-B14F-4D97-AF65-F5344CB8AC3E}">
        <p14:creationId xmlns:p14="http://schemas.microsoft.com/office/powerpoint/2010/main" val="1124455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Impacts on resettled communities</a:t>
            </a:r>
          </a:p>
        </p:txBody>
      </p:sp>
      <p:sp>
        <p:nvSpPr>
          <p:cNvPr id="5" name="Content Placeholder 4"/>
          <p:cNvSpPr>
            <a:spLocks noGrp="1"/>
          </p:cNvSpPr>
          <p:nvPr>
            <p:ph idx="1"/>
          </p:nvPr>
        </p:nvSpPr>
        <p:spPr/>
        <p:txBody>
          <a:bodyPr/>
          <a:lstStyle/>
          <a:p>
            <a:r>
              <a:rPr lang="en-ZA" b="1" dirty="0">
                <a:solidFill>
                  <a:schemeClr val="accent3"/>
                </a:solidFill>
              </a:rPr>
              <a:t>These negative impacts are often particularly harsh for poor and vulnerable groups, while host communities are also affected:</a:t>
            </a:r>
            <a:endParaRPr lang="en-ZA" b="0" i="0" u="none" strike="noStrike" baseline="0" dirty="0">
              <a:latin typeface="Arial" charset="0"/>
              <a:ea typeface="+mn-ea"/>
              <a:cs typeface="+mn-cs"/>
            </a:endParaRPr>
          </a:p>
          <a:p>
            <a:pPr marL="285750" lvl="0" indent="-285750">
              <a:buFont typeface="Arial"/>
              <a:buChar char="•"/>
            </a:pPr>
            <a:r>
              <a:rPr lang="en-ZA" b="0" i="0" u="none" strike="noStrike" baseline="0" dirty="0">
                <a:solidFill>
                  <a:schemeClr val="tx1"/>
                </a:solidFill>
                <a:latin typeface="Arial" charset="0"/>
                <a:cs typeface="+mn-cs"/>
              </a:rPr>
              <a:t>Conflict and the break-up of communities and social support networks</a:t>
            </a:r>
            <a:endParaRPr lang="en-ZA" dirty="0">
              <a:solidFill>
                <a:schemeClr val="tx1"/>
              </a:solidFill>
            </a:endParaRPr>
          </a:p>
          <a:p>
            <a:pPr marL="285750" lvl="0" indent="-285750">
              <a:buFont typeface="Arial"/>
              <a:buChar char="•"/>
            </a:pPr>
            <a:r>
              <a:rPr lang="en-ZA" b="0" i="0" u="none" strike="noStrike" baseline="0" dirty="0">
                <a:solidFill>
                  <a:schemeClr val="tx1"/>
                </a:solidFill>
                <a:latin typeface="Arial" charset="0"/>
                <a:cs typeface="+mn-cs"/>
              </a:rPr>
              <a:t>Loss of identity or sense of place</a:t>
            </a:r>
            <a:endParaRPr lang="en-ZA" dirty="0">
              <a:solidFill>
                <a:schemeClr val="tx1"/>
              </a:solidFill>
            </a:endParaRPr>
          </a:p>
          <a:p>
            <a:pPr marL="285750" lvl="0" indent="-285750">
              <a:buFont typeface="Arial"/>
              <a:buChar char="•"/>
            </a:pPr>
            <a:r>
              <a:rPr lang="en-ZA" b="0" i="0" u="none" strike="noStrike" baseline="0" dirty="0">
                <a:solidFill>
                  <a:schemeClr val="tx1"/>
                </a:solidFill>
                <a:latin typeface="Arial" charset="0"/>
                <a:cs typeface="+mn-cs"/>
              </a:rPr>
              <a:t>Impeded or lost access to resources </a:t>
            </a:r>
            <a:endParaRPr lang="en-ZA" dirty="0">
              <a:solidFill>
                <a:schemeClr val="tx1"/>
              </a:solidFill>
            </a:endParaRPr>
          </a:p>
          <a:p>
            <a:pPr marL="285750" lvl="0" indent="-285750">
              <a:buFont typeface="Arial"/>
              <a:buChar char="•"/>
            </a:pPr>
            <a:r>
              <a:rPr lang="en-ZA" b="0" i="0" u="none" strike="noStrike" baseline="0" dirty="0">
                <a:solidFill>
                  <a:schemeClr val="tx1"/>
                </a:solidFill>
                <a:latin typeface="Arial" charset="0"/>
                <a:cs typeface="+mn-cs"/>
              </a:rPr>
              <a:t>Loss of access to public infrastructure or services, </a:t>
            </a:r>
            <a:r>
              <a:rPr lang="en-ZA" b="0" i="0" u="none" strike="noStrike" baseline="0" dirty="0" smtClean="0">
                <a:solidFill>
                  <a:schemeClr val="tx1"/>
                </a:solidFill>
                <a:latin typeface="Arial" charset="0"/>
                <a:cs typeface="+mn-cs"/>
              </a:rPr>
              <a:t>and </a:t>
            </a:r>
            <a:r>
              <a:rPr lang="en-ZA" b="0" i="0" u="none" strike="noStrike" baseline="0" dirty="0">
                <a:solidFill>
                  <a:schemeClr val="tx1"/>
                </a:solidFill>
                <a:latin typeface="Arial" charset="0"/>
                <a:cs typeface="+mn-cs"/>
              </a:rPr>
              <a:t>common property</a:t>
            </a:r>
            <a:endParaRPr lang="en-ZA" dirty="0">
              <a:solidFill>
                <a:schemeClr val="tx1"/>
              </a:solidFill>
            </a:endParaRPr>
          </a:p>
          <a:p>
            <a:pPr marL="285750" lvl="0" indent="-285750">
              <a:buFont typeface="Arial"/>
              <a:buChar char="•"/>
            </a:pPr>
            <a:r>
              <a:rPr lang="en-ZA" dirty="0">
                <a:solidFill>
                  <a:schemeClr val="tx1"/>
                </a:solidFill>
              </a:rPr>
              <a:t>Compromised livelihoods</a:t>
            </a:r>
          </a:p>
          <a:p>
            <a:pPr marL="285750" lvl="0" indent="-285750">
              <a:buFont typeface="Arial"/>
              <a:buChar char="•"/>
            </a:pPr>
            <a:r>
              <a:rPr lang="en-ZA" b="0" i="0" u="none" strike="noStrike" baseline="0" dirty="0">
                <a:solidFill>
                  <a:schemeClr val="tx1"/>
                </a:solidFill>
                <a:latin typeface="Arial" charset="0"/>
                <a:cs typeface="+mn-cs"/>
              </a:rPr>
              <a:t>Social ills, family breakdown</a:t>
            </a:r>
            <a:endParaRPr lang="en-ZA" dirty="0">
              <a:solidFill>
                <a:schemeClr val="tx1"/>
              </a:solidFill>
            </a:endParaRPr>
          </a:p>
          <a:p>
            <a:pPr marL="285750" lvl="0" indent="-285750">
              <a:buFont typeface="Arial"/>
              <a:buChar char="•"/>
            </a:pPr>
            <a:r>
              <a:rPr lang="en-ZA" b="0" i="0" u="none" strike="noStrike" baseline="0" dirty="0">
                <a:solidFill>
                  <a:schemeClr val="tx1"/>
                </a:solidFill>
                <a:latin typeface="Arial" charset="0"/>
                <a:cs typeface="+mn-cs"/>
              </a:rPr>
              <a:t>Decreased marketability of skills in host communities</a:t>
            </a:r>
            <a:endParaRPr lang="en-ZA" dirty="0">
              <a:solidFill>
                <a:schemeClr val="tx1"/>
              </a:solidFill>
            </a:endParaRPr>
          </a:p>
          <a:p>
            <a:pPr marL="285750" lvl="0" indent="-285750">
              <a:buFont typeface="Arial"/>
              <a:buChar char="•"/>
            </a:pPr>
            <a:r>
              <a:rPr lang="en-ZA" dirty="0">
                <a:solidFill>
                  <a:schemeClr val="tx1"/>
                </a:solidFill>
              </a:rPr>
              <a:t>Cultural impacts</a:t>
            </a:r>
          </a:p>
          <a:p>
            <a:pPr marL="285750" lvl="0" indent="-285750">
              <a:buFont typeface="Arial"/>
              <a:buChar char="•"/>
            </a:pPr>
            <a:r>
              <a:rPr lang="en-ZA" b="0" i="0" u="none" strike="noStrike" baseline="0" dirty="0">
                <a:solidFill>
                  <a:schemeClr val="tx1"/>
                </a:solidFill>
                <a:latin typeface="Arial" charset="0"/>
                <a:cs typeface="+mn-cs"/>
              </a:rPr>
              <a:t>Emotional and psychological impacts.</a:t>
            </a:r>
            <a:endParaRPr lang="en-ZA" dirty="0">
              <a:solidFill>
                <a:schemeClr val="tx1"/>
              </a:solidFill>
            </a:endParaRPr>
          </a:p>
        </p:txBody>
      </p:sp>
      <p:sp>
        <p:nvSpPr>
          <p:cNvPr id="3" name="Slide Number Placeholder 2"/>
          <p:cNvSpPr>
            <a:spLocks noGrp="1"/>
          </p:cNvSpPr>
          <p:nvPr>
            <p:ph type="sldNum" sz="quarter" idx="12"/>
          </p:nvPr>
        </p:nvSpPr>
        <p:spPr/>
        <p:txBody>
          <a:bodyPr/>
          <a:lstStyle/>
          <a:p>
            <a:fld id="{AA886336-7F64-3740-9457-AC182FFEB857}" type="slidenum">
              <a:rPr lang="en-US" smtClean="0"/>
              <a:pPr/>
              <a:t>12</a:t>
            </a:fld>
            <a:endParaRPr lang="en-US"/>
          </a:p>
        </p:txBody>
      </p:sp>
    </p:spTree>
    <p:extLst>
      <p:ext uri="{BB962C8B-B14F-4D97-AF65-F5344CB8AC3E}">
        <p14:creationId xmlns:p14="http://schemas.microsoft.com/office/powerpoint/2010/main" val="372468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srcRect l="20186" t="25777" r="32286" b="24679"/>
          <a:stretch/>
        </p:blipFill>
        <p:spPr>
          <a:xfrm>
            <a:off x="4759257" y="3550750"/>
            <a:ext cx="3661915" cy="2326522"/>
          </a:xfrm>
          <a:prstGeom prst="rect">
            <a:avLst/>
          </a:prstGeom>
        </p:spPr>
      </p:pic>
      <p:sp>
        <p:nvSpPr>
          <p:cNvPr id="3" name="Title 2"/>
          <p:cNvSpPr>
            <a:spLocks noGrp="1"/>
          </p:cNvSpPr>
          <p:nvPr>
            <p:ph type="title"/>
          </p:nvPr>
        </p:nvSpPr>
        <p:spPr/>
        <p:txBody>
          <a:bodyPr>
            <a:normAutofit/>
          </a:bodyPr>
          <a:lstStyle/>
          <a:p>
            <a:r>
              <a:rPr lang="en-GB" dirty="0"/>
              <a:t>What do we need to do to avoid or reduce these </a:t>
            </a:r>
            <a:r>
              <a:rPr lang="en-GB" dirty="0" smtClean="0"/>
              <a:t>risks?</a:t>
            </a:r>
            <a:endParaRPr lang="en-GB" sz="2000" dirty="0"/>
          </a:p>
        </p:txBody>
      </p:sp>
      <p:sp>
        <p:nvSpPr>
          <p:cNvPr id="2" name="Content Placeholder 1"/>
          <p:cNvSpPr>
            <a:spLocks noGrp="1"/>
          </p:cNvSpPr>
          <p:nvPr>
            <p:ph idx="1"/>
          </p:nvPr>
        </p:nvSpPr>
        <p:spPr>
          <a:xfrm>
            <a:off x="755576" y="1916832"/>
            <a:ext cx="7632848" cy="4104456"/>
          </a:xfrm>
          <a:noFill/>
        </p:spPr>
        <p:txBody>
          <a:bodyPr numCol="2">
            <a:normAutofit/>
          </a:bodyPr>
          <a:lstStyle/>
          <a:p>
            <a:pPr marL="228600" indent="-228600">
              <a:buFont typeface="+mj-lt"/>
              <a:buAutoNum type="arabicPeriod"/>
            </a:pPr>
            <a:r>
              <a:rPr lang="en-GB" kern="1200" dirty="0">
                <a:latin typeface="Arial" charset="0"/>
              </a:rPr>
              <a:t>A</a:t>
            </a:r>
            <a:r>
              <a:rPr lang="en-ZA" kern="1200" dirty="0">
                <a:latin typeface="Arial" charset="0"/>
              </a:rPr>
              <a:t>void or at least </a:t>
            </a:r>
            <a:r>
              <a:rPr lang="en-ZA" b="1" kern="1200" dirty="0">
                <a:latin typeface="Arial" charset="0"/>
              </a:rPr>
              <a:t>minimize involuntary resettlement </a:t>
            </a:r>
            <a:r>
              <a:rPr lang="en-ZA" kern="1200" dirty="0">
                <a:latin typeface="Arial" charset="0"/>
              </a:rPr>
              <a:t>wherever feasible </a:t>
            </a:r>
          </a:p>
          <a:p>
            <a:pPr marL="228600" indent="-228600">
              <a:buFont typeface="+mj-lt"/>
              <a:buAutoNum type="arabicPeriod"/>
            </a:pPr>
            <a:r>
              <a:rPr lang="en-ZA" b="1" kern="1200" dirty="0">
                <a:latin typeface="Arial" charset="0"/>
              </a:rPr>
              <a:t>Avoid forced eviction</a:t>
            </a:r>
          </a:p>
          <a:p>
            <a:pPr marL="228600" indent="-228600">
              <a:buFont typeface="+mj-lt"/>
              <a:buAutoNum type="arabicPeriod"/>
            </a:pPr>
            <a:r>
              <a:rPr lang="en-ZA" b="1" kern="1200" dirty="0">
                <a:latin typeface="Arial" charset="0"/>
              </a:rPr>
              <a:t>Mitigate</a:t>
            </a:r>
            <a:r>
              <a:rPr lang="en-ZA" kern="1200" dirty="0">
                <a:latin typeface="Arial" charset="0"/>
              </a:rPr>
              <a:t> </a:t>
            </a:r>
            <a:r>
              <a:rPr lang="en-ZA" b="1" kern="1200" dirty="0">
                <a:latin typeface="Arial" charset="0"/>
              </a:rPr>
              <a:t>adverse social and economic impacts </a:t>
            </a:r>
            <a:r>
              <a:rPr lang="en-ZA" kern="1200" dirty="0">
                <a:latin typeface="Arial" charset="0"/>
              </a:rPr>
              <a:t>from land acquisition or restrictions on affected persons’ use of land by:</a:t>
            </a:r>
          </a:p>
          <a:p>
            <a:pPr marL="685800" lvl="1" indent="-228600">
              <a:buFont typeface="+mj-lt"/>
              <a:buAutoNum type="alphaLcParenR"/>
            </a:pPr>
            <a:r>
              <a:rPr lang="en-ZA" dirty="0">
                <a:solidFill>
                  <a:srgbClr val="666760"/>
                </a:solidFill>
                <a:latin typeface="Arial" charset="0"/>
              </a:rPr>
              <a:t>P</a:t>
            </a:r>
            <a:r>
              <a:rPr lang="en-ZA" kern="1200" dirty="0">
                <a:solidFill>
                  <a:srgbClr val="666760"/>
                </a:solidFill>
                <a:latin typeface="Arial" charset="0"/>
              </a:rPr>
              <a:t>roviding compensation for loss of assets at replacement cost; and</a:t>
            </a:r>
          </a:p>
          <a:p>
            <a:pPr marL="685800" lvl="1" indent="-228600">
              <a:buFont typeface="+mj-lt"/>
              <a:buAutoNum type="alphaLcParenR"/>
            </a:pPr>
            <a:r>
              <a:rPr lang="en-ZA" dirty="0">
                <a:solidFill>
                  <a:srgbClr val="666760"/>
                </a:solidFill>
                <a:latin typeface="Arial" charset="0"/>
              </a:rPr>
              <a:t>A</a:t>
            </a:r>
            <a:r>
              <a:rPr lang="en-ZA" kern="1200" dirty="0">
                <a:solidFill>
                  <a:srgbClr val="666760"/>
                </a:solidFill>
                <a:latin typeface="Arial" charset="0"/>
              </a:rPr>
              <a:t>ppropriate disclosure of information, consultation, and the informed participation of those affected</a:t>
            </a:r>
            <a:r>
              <a:rPr lang="en-ZA" kern="1200" dirty="0" smtClean="0">
                <a:solidFill>
                  <a:srgbClr val="666760"/>
                </a:solidFill>
                <a:latin typeface="Arial" charset="0"/>
              </a:rPr>
              <a:t>.</a:t>
            </a:r>
          </a:p>
          <a:p>
            <a:pPr marL="342900" indent="-342900">
              <a:buFont typeface="+mj-lt"/>
              <a:buAutoNum type="arabicPeriod" startAt="4"/>
            </a:pPr>
            <a:r>
              <a:rPr lang="en-ZA" b="1" dirty="0">
                <a:latin typeface="Arial" charset="0"/>
              </a:rPr>
              <a:t>Improve or at least restore </a:t>
            </a:r>
            <a:r>
              <a:rPr lang="en-ZA" dirty="0">
                <a:latin typeface="Arial" charset="0"/>
              </a:rPr>
              <a:t>the livelihoods and standards of living of displaced persons</a:t>
            </a:r>
          </a:p>
          <a:p>
            <a:pPr marL="342900" indent="-342900">
              <a:buFont typeface="+mj-lt"/>
              <a:buAutoNum type="arabicPeriod" startAt="4"/>
            </a:pPr>
            <a:r>
              <a:rPr lang="en-ZA" b="1" dirty="0">
                <a:latin typeface="Arial" charset="0"/>
              </a:rPr>
              <a:t>Improve living conditions </a:t>
            </a:r>
            <a:r>
              <a:rPr lang="en-ZA" dirty="0">
                <a:latin typeface="Arial" charset="0"/>
              </a:rPr>
              <a:t>among displaced persons through provision of adequate housing with security of tenure at resettlement sites. </a:t>
            </a:r>
          </a:p>
          <a:p>
            <a:pPr marL="457200" lvl="1"/>
            <a:endParaRPr lang="en-ZA" kern="1200" dirty="0">
              <a:solidFill>
                <a:srgbClr val="666760"/>
              </a:solidFill>
              <a:latin typeface="Arial" charset="0"/>
            </a:endParaRPr>
          </a:p>
          <a:p>
            <a:pPr marL="457200" indent="-457200">
              <a:buFont typeface="Times New Roman" pitchFamily="18" charset="0"/>
              <a:buNone/>
            </a:pPr>
            <a:endParaRPr lang="en-ZA" altLang="en-US" dirty="0">
              <a:solidFill>
                <a:schemeClr val="tx1"/>
              </a:solidFill>
            </a:endParaRPr>
          </a:p>
        </p:txBody>
      </p:sp>
      <p:sp>
        <p:nvSpPr>
          <p:cNvPr id="4" name="Slide Number Placeholder 3"/>
          <p:cNvSpPr>
            <a:spLocks noGrp="1"/>
          </p:cNvSpPr>
          <p:nvPr>
            <p:ph type="sldNum" sz="quarter" idx="12"/>
          </p:nvPr>
        </p:nvSpPr>
        <p:spPr/>
        <p:txBody>
          <a:bodyPr/>
          <a:lstStyle/>
          <a:p>
            <a:fld id="{AA886336-7F64-3740-9457-AC182FFEB857}" type="slidenum">
              <a:rPr lang="en-US" smtClean="0"/>
              <a:pPr/>
              <a:t>13</a:t>
            </a:fld>
            <a:endParaRPr lang="en-US"/>
          </a:p>
        </p:txBody>
      </p:sp>
    </p:spTree>
    <p:extLst>
      <p:ext uri="{BB962C8B-B14F-4D97-AF65-F5344CB8AC3E}">
        <p14:creationId xmlns:p14="http://schemas.microsoft.com/office/powerpoint/2010/main" val="72466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19914206274_c67379904d_k.jpg"/>
          <p:cNvPicPr>
            <a:picLocks noChangeAspect="1"/>
          </p:cNvPicPr>
          <p:nvPr/>
        </p:nvPicPr>
        <p:blipFill rotWithShape="1">
          <a:blip r:embed="rId3" cstate="print">
            <a:extLst>
              <a:ext uri="{28A0092B-C50C-407E-A947-70E740481C1C}">
                <a14:useLocalDpi xmlns:a14="http://schemas.microsoft.com/office/drawing/2010/main" val="0"/>
              </a:ext>
            </a:extLst>
          </a:blip>
          <a:srcRect t="6057" b="10784"/>
          <a:stretch/>
        </p:blipFill>
        <p:spPr>
          <a:xfrm>
            <a:off x="683568" y="1844824"/>
            <a:ext cx="7704856" cy="4264224"/>
          </a:xfrm>
          <a:prstGeom prst="rect">
            <a:avLst/>
          </a:prstGeom>
        </p:spPr>
      </p:pic>
      <p:sp>
        <p:nvSpPr>
          <p:cNvPr id="2" name="Title 1"/>
          <p:cNvSpPr>
            <a:spLocks noGrp="1"/>
          </p:cNvSpPr>
          <p:nvPr>
            <p:ph type="title"/>
          </p:nvPr>
        </p:nvSpPr>
        <p:spPr/>
        <p:txBody>
          <a:bodyPr/>
          <a:lstStyle/>
          <a:p>
            <a:r>
              <a:rPr lang="en-ZA" dirty="0"/>
              <a:t>What is required of management? (1 of 2)</a:t>
            </a:r>
          </a:p>
        </p:txBody>
      </p:sp>
      <p:sp>
        <p:nvSpPr>
          <p:cNvPr id="8" name="TextBox 7"/>
          <p:cNvSpPr txBox="1"/>
          <p:nvPr/>
        </p:nvSpPr>
        <p:spPr>
          <a:xfrm>
            <a:off x="4572000" y="2276872"/>
            <a:ext cx="3312368" cy="3441281"/>
          </a:xfrm>
          <a:prstGeom prst="rect">
            <a:avLst/>
          </a:prstGeom>
          <a:solidFill>
            <a:schemeClr val="bg1">
              <a:alpha val="90000"/>
            </a:schemeClr>
          </a:solidFill>
        </p:spPr>
        <p:txBody>
          <a:bodyPr wrap="square" lIns="180000" tIns="180000" rIns="180000" bIns="180000" rtlCol="0">
            <a:spAutoFit/>
          </a:bodyPr>
          <a:lstStyle/>
          <a:p>
            <a:pPr marL="285750" lvl="0" indent="-285750">
              <a:spcAft>
                <a:spcPts val="1200"/>
              </a:spcAft>
              <a:buFont typeface="Arial"/>
              <a:buChar char="•"/>
            </a:pPr>
            <a:r>
              <a:rPr lang="en-ZA" sz="1500" dirty="0"/>
              <a:t>Senior level commitment, support and resources required until resettlement objectives have been met and final sign-off given</a:t>
            </a:r>
          </a:p>
          <a:p>
            <a:pPr marL="285750" lvl="0" indent="-285750">
              <a:spcAft>
                <a:spcPts val="1200"/>
              </a:spcAft>
              <a:buFont typeface="Arial"/>
              <a:buChar char="•"/>
            </a:pPr>
            <a:r>
              <a:rPr lang="en-GB" sz="1500" dirty="0"/>
              <a:t>Detailed RAP budget required – linked to implementation schedule</a:t>
            </a:r>
          </a:p>
          <a:p>
            <a:pPr marL="285750" lvl="0" indent="-285750">
              <a:spcAft>
                <a:spcPts val="1200"/>
              </a:spcAft>
              <a:buFont typeface="Arial"/>
              <a:buChar char="•"/>
            </a:pPr>
            <a:r>
              <a:rPr lang="en-GB" sz="1500" dirty="0"/>
              <a:t>Resettlements take twice as long as your worst estimate and twice as much as your highest cost estimate</a:t>
            </a:r>
          </a:p>
        </p:txBody>
      </p:sp>
      <p:sp>
        <p:nvSpPr>
          <p:cNvPr id="3" name="Slide Number Placeholder 2"/>
          <p:cNvSpPr>
            <a:spLocks noGrp="1"/>
          </p:cNvSpPr>
          <p:nvPr>
            <p:ph type="sldNum" sz="quarter" idx="12"/>
          </p:nvPr>
        </p:nvSpPr>
        <p:spPr/>
        <p:txBody>
          <a:bodyPr/>
          <a:lstStyle/>
          <a:p>
            <a:fld id="{AA886336-7F64-3740-9457-AC182FFEB857}" type="slidenum">
              <a:rPr lang="en-US" smtClean="0"/>
              <a:pPr/>
              <a:t>14</a:t>
            </a:fld>
            <a:endParaRPr lang="en-US"/>
          </a:p>
        </p:txBody>
      </p:sp>
    </p:spTree>
    <p:extLst>
      <p:ext uri="{BB962C8B-B14F-4D97-AF65-F5344CB8AC3E}">
        <p14:creationId xmlns:p14="http://schemas.microsoft.com/office/powerpoint/2010/main" val="332517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914206274_c67379904d_k.jpg"/>
          <p:cNvPicPr>
            <a:picLocks noChangeAspect="1"/>
          </p:cNvPicPr>
          <p:nvPr/>
        </p:nvPicPr>
        <p:blipFill rotWithShape="1">
          <a:blip r:embed="rId3" cstate="print">
            <a:extLst>
              <a:ext uri="{28A0092B-C50C-407E-A947-70E740481C1C}">
                <a14:useLocalDpi xmlns:a14="http://schemas.microsoft.com/office/drawing/2010/main" val="0"/>
              </a:ext>
            </a:extLst>
          </a:blip>
          <a:srcRect t="6057" b="10784"/>
          <a:stretch/>
        </p:blipFill>
        <p:spPr>
          <a:xfrm>
            <a:off x="683568" y="1844824"/>
            <a:ext cx="7704856" cy="4264224"/>
          </a:xfrm>
          <a:prstGeom prst="rect">
            <a:avLst/>
          </a:prstGeom>
        </p:spPr>
      </p:pic>
      <p:sp>
        <p:nvSpPr>
          <p:cNvPr id="2" name="Title 1"/>
          <p:cNvSpPr>
            <a:spLocks noGrp="1"/>
          </p:cNvSpPr>
          <p:nvPr>
            <p:ph type="title"/>
          </p:nvPr>
        </p:nvSpPr>
        <p:spPr/>
        <p:txBody>
          <a:bodyPr/>
          <a:lstStyle/>
          <a:p>
            <a:r>
              <a:rPr lang="en-ZA" dirty="0"/>
              <a:t>What is required of management? (2 of 2)</a:t>
            </a:r>
          </a:p>
        </p:txBody>
      </p:sp>
      <p:sp>
        <p:nvSpPr>
          <p:cNvPr id="8" name="TextBox 7"/>
          <p:cNvSpPr txBox="1"/>
          <p:nvPr/>
        </p:nvSpPr>
        <p:spPr>
          <a:xfrm>
            <a:off x="4572000" y="2348880"/>
            <a:ext cx="3312368" cy="3210449"/>
          </a:xfrm>
          <a:prstGeom prst="rect">
            <a:avLst/>
          </a:prstGeom>
          <a:solidFill>
            <a:schemeClr val="bg1">
              <a:alpha val="89000"/>
            </a:schemeClr>
          </a:solidFill>
        </p:spPr>
        <p:txBody>
          <a:bodyPr wrap="square" lIns="180000" tIns="180000" rIns="180000" bIns="180000" rtlCol="0">
            <a:spAutoFit/>
          </a:bodyPr>
          <a:lstStyle/>
          <a:p>
            <a:pPr marL="285750" lvl="0" indent="-285750">
              <a:spcAft>
                <a:spcPts val="1200"/>
              </a:spcAft>
              <a:buFont typeface="Arial"/>
              <a:buChar char="•"/>
            </a:pPr>
            <a:r>
              <a:rPr lang="en-GB" sz="1500" dirty="0"/>
              <a:t>Compensation costs also a significant part of the budget – full replacement cost, plus moving allowances, plus transitional allowances</a:t>
            </a:r>
          </a:p>
          <a:p>
            <a:pPr marL="285750" indent="-285750">
              <a:spcAft>
                <a:spcPts val="1200"/>
              </a:spcAft>
              <a:buFont typeface="Arial"/>
              <a:buChar char="•"/>
            </a:pPr>
            <a:r>
              <a:rPr lang="en-GB" sz="1500" dirty="0"/>
              <a:t>Expert resettlement team required – associated consultant costs – and staff time</a:t>
            </a:r>
          </a:p>
          <a:p>
            <a:pPr marL="285750" lvl="0" indent="-285750">
              <a:spcAft>
                <a:spcPts val="1200"/>
              </a:spcAft>
              <a:buFont typeface="Arial"/>
              <a:buChar char="•"/>
            </a:pPr>
            <a:r>
              <a:rPr lang="en-GB" sz="1500" dirty="0"/>
              <a:t>Providing project benefits also has cost implications.</a:t>
            </a:r>
            <a:endParaRPr lang="en-ZA" sz="1500" dirty="0"/>
          </a:p>
        </p:txBody>
      </p:sp>
      <p:sp>
        <p:nvSpPr>
          <p:cNvPr id="3" name="Slide Number Placeholder 2"/>
          <p:cNvSpPr>
            <a:spLocks noGrp="1"/>
          </p:cNvSpPr>
          <p:nvPr>
            <p:ph type="sldNum" sz="quarter" idx="12"/>
          </p:nvPr>
        </p:nvSpPr>
        <p:spPr/>
        <p:txBody>
          <a:bodyPr/>
          <a:lstStyle/>
          <a:p>
            <a:fld id="{AA886336-7F64-3740-9457-AC182FFEB857}" type="slidenum">
              <a:rPr lang="en-US" smtClean="0"/>
              <a:pPr/>
              <a:t>15</a:t>
            </a:fld>
            <a:endParaRPr lang="en-US"/>
          </a:p>
        </p:txBody>
      </p:sp>
    </p:spTree>
    <p:extLst>
      <p:ext uri="{BB962C8B-B14F-4D97-AF65-F5344CB8AC3E}">
        <p14:creationId xmlns:p14="http://schemas.microsoft.com/office/powerpoint/2010/main" val="3509630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the value-add of effective resettlement planning?</a:t>
            </a:r>
          </a:p>
        </p:txBody>
      </p:sp>
      <p:sp>
        <p:nvSpPr>
          <p:cNvPr id="3" name="Content Placeholder 2"/>
          <p:cNvSpPr>
            <a:spLocks noGrp="1"/>
          </p:cNvSpPr>
          <p:nvPr>
            <p:ph idx="1"/>
          </p:nvPr>
        </p:nvSpPr>
        <p:spPr/>
        <p:txBody>
          <a:bodyPr/>
          <a:lstStyle/>
          <a:p>
            <a:pPr marL="285750" lvl="0" indent="-285750">
              <a:buFont typeface="Wingdings" charset="2"/>
              <a:buChar char="ü"/>
            </a:pPr>
            <a:r>
              <a:rPr lang="en-ZA" b="0" dirty="0"/>
              <a:t>Improved risk management process, throughout the resettlement process</a:t>
            </a:r>
          </a:p>
          <a:p>
            <a:pPr marL="285750" lvl="0" indent="-285750">
              <a:buFont typeface="Wingdings" charset="2"/>
              <a:buChar char="ü"/>
            </a:pPr>
            <a:r>
              <a:rPr lang="en-ZA" b="0" baseline="0" dirty="0"/>
              <a:t>Minimized resettlement impacts on project-affected people</a:t>
            </a:r>
            <a:endParaRPr lang="en-ZA" b="0" dirty="0"/>
          </a:p>
          <a:p>
            <a:pPr marL="285750" lvl="0" indent="-285750">
              <a:buFont typeface="Wingdings" charset="2"/>
              <a:buChar char="ü"/>
            </a:pPr>
            <a:r>
              <a:rPr lang="en-ZA" b="0" dirty="0"/>
              <a:t>The development of a</a:t>
            </a:r>
            <a:r>
              <a:rPr lang="en-ZA" b="0" baseline="0" dirty="0"/>
              <a:t> Resettlement Action Plan (RAP)</a:t>
            </a:r>
            <a:endParaRPr lang="en-ZA" b="0" dirty="0"/>
          </a:p>
          <a:p>
            <a:pPr marL="285750" lvl="0" indent="-285750">
              <a:buFont typeface="Wingdings" charset="2"/>
              <a:buChar char="ü"/>
            </a:pPr>
            <a:r>
              <a:rPr lang="en-ZA" b="0" dirty="0"/>
              <a:t>Opportunity for improved collaboration with government and civil</a:t>
            </a:r>
            <a:r>
              <a:rPr lang="en-ZA" b="0" baseline="0" dirty="0"/>
              <a:t> society</a:t>
            </a:r>
            <a:endParaRPr lang="en-ZA" b="0" dirty="0"/>
          </a:p>
          <a:p>
            <a:pPr marL="285750" lvl="0" indent="-285750">
              <a:buFont typeface="Wingdings" charset="2"/>
              <a:buChar char="ü"/>
            </a:pPr>
            <a:r>
              <a:rPr lang="en-ZA" b="0" dirty="0"/>
              <a:t>Opportunity to be change agents and create a positive legacy</a:t>
            </a:r>
          </a:p>
          <a:p>
            <a:pPr marL="285750" lvl="0" indent="-285750">
              <a:buFont typeface="Wingdings" charset="2"/>
              <a:buChar char="ü"/>
            </a:pPr>
            <a:r>
              <a:rPr lang="en-ZA" b="0" dirty="0"/>
              <a:t>Alignment with international standards</a:t>
            </a:r>
            <a:r>
              <a:rPr lang="en-ZA" b="0" baseline="0" dirty="0"/>
              <a:t> and commitments on resettlement.</a:t>
            </a:r>
            <a:endParaRPr lang="en-ZA" b="0" dirty="0"/>
          </a:p>
        </p:txBody>
      </p:sp>
      <p:sp>
        <p:nvSpPr>
          <p:cNvPr id="4" name="Slide Number Placeholder 3"/>
          <p:cNvSpPr>
            <a:spLocks noGrp="1"/>
          </p:cNvSpPr>
          <p:nvPr>
            <p:ph type="sldNum" sz="quarter" idx="12"/>
          </p:nvPr>
        </p:nvSpPr>
        <p:spPr/>
        <p:txBody>
          <a:bodyPr/>
          <a:lstStyle/>
          <a:p>
            <a:fld id="{AA886336-7F64-3740-9457-AC182FFEB857}" type="slidenum">
              <a:rPr lang="en-US" smtClean="0"/>
              <a:pPr/>
              <a:t>16</a:t>
            </a:fld>
            <a:endParaRPr lang="en-US"/>
          </a:p>
        </p:txBody>
      </p:sp>
    </p:spTree>
    <p:extLst>
      <p:ext uri="{BB962C8B-B14F-4D97-AF65-F5344CB8AC3E}">
        <p14:creationId xmlns:p14="http://schemas.microsoft.com/office/powerpoint/2010/main" val="1899519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013" y="4410623"/>
            <a:ext cx="3324815" cy="1692771"/>
          </a:xfrm>
        </p:spPr>
        <p:txBody>
          <a:bodyPr/>
          <a:lstStyle/>
          <a:p>
            <a:r>
              <a:rPr lang="en-US"/>
              <a:t>International Council on Mining and Metals (ICMM)</a:t>
            </a:r>
            <a:br>
              <a:rPr lang="en-US"/>
            </a:br>
            <a:r>
              <a:rPr lang="en-US" b="0"/>
              <a:t>35/38 Portman Square</a:t>
            </a:r>
            <a:br>
              <a:rPr lang="en-US" b="0"/>
            </a:br>
            <a:r>
              <a:rPr lang="en-US" b="0"/>
              <a:t>London W1H 6LR</a:t>
            </a:r>
            <a:br>
              <a:rPr lang="en-US" b="0"/>
            </a:br>
            <a:r>
              <a:rPr lang="en-US" b="0"/>
              <a:t>United Kingdom</a:t>
            </a:r>
            <a:br>
              <a:rPr lang="en-US" b="0"/>
            </a:br>
            <a:r>
              <a:rPr lang="en-US" b="0"/>
              <a:t/>
            </a:r>
            <a:br>
              <a:rPr lang="en-US" b="0"/>
            </a:br>
            <a:r>
              <a:rPr lang="en-US" b="0"/>
              <a:t>Switchboard: +44 (0) 20 7467 5070</a:t>
            </a:r>
            <a:br>
              <a:rPr lang="en-US" b="0"/>
            </a:br>
            <a:r>
              <a:rPr lang="en-US" b="0"/>
              <a:t>Main Fax: +44 (0) 20 7467 5071</a:t>
            </a:r>
            <a:br>
              <a:rPr lang="en-US" b="0"/>
            </a:br>
            <a:r>
              <a:rPr lang="en-US" b="0"/>
              <a:t>E-mail: info@icmm.com</a:t>
            </a:r>
            <a:br>
              <a:rPr lang="en-US" b="0"/>
            </a:br>
            <a:r>
              <a:rPr lang="en-US" b="0"/>
              <a:t>www.icmm.com</a:t>
            </a:r>
          </a:p>
        </p:txBody>
      </p:sp>
    </p:spTree>
    <p:extLst>
      <p:ext uri="{BB962C8B-B14F-4D97-AF65-F5344CB8AC3E}">
        <p14:creationId xmlns:p14="http://schemas.microsoft.com/office/powerpoint/2010/main" val="302787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6559" y="1173904"/>
            <a:ext cx="184666" cy="369332"/>
          </a:xfrm>
          <a:prstGeom prst="rect">
            <a:avLst/>
          </a:prstGeom>
          <a:noFill/>
        </p:spPr>
        <p:txBody>
          <a:bodyPr wrap="none" rtlCol="0">
            <a:spAutoFit/>
          </a:bodyPr>
          <a:lstStyle/>
          <a:p>
            <a:endParaRPr lang="en-US" dirty="0"/>
          </a:p>
        </p:txBody>
      </p:sp>
      <p:sp>
        <p:nvSpPr>
          <p:cNvPr id="4" name="Title 3"/>
          <p:cNvSpPr>
            <a:spLocks noGrp="1"/>
          </p:cNvSpPr>
          <p:nvPr>
            <p:ph type="title"/>
          </p:nvPr>
        </p:nvSpPr>
        <p:spPr/>
        <p:txBody>
          <a:bodyPr/>
          <a:lstStyle/>
          <a:p>
            <a:r>
              <a:rPr lang="en-ZA" dirty="0"/>
              <a:t>Aims and objectives of this session</a:t>
            </a:r>
            <a:endParaRPr lang="en-US" dirty="0"/>
          </a:p>
        </p:txBody>
      </p:sp>
      <p:graphicFrame>
        <p:nvGraphicFramePr>
          <p:cNvPr id="6" name="Content Placeholder 6"/>
          <p:cNvGraphicFramePr>
            <a:graphicFrameLocks/>
          </p:cNvGraphicFramePr>
          <p:nvPr>
            <p:extLst>
              <p:ext uri="{D42A27DB-BD31-4B8C-83A1-F6EECF244321}">
                <p14:modId xmlns:p14="http://schemas.microsoft.com/office/powerpoint/2010/main" val="1410610790"/>
              </p:ext>
            </p:extLst>
          </p:nvPr>
        </p:nvGraphicFramePr>
        <p:xfrm>
          <a:off x="682625" y="1825625"/>
          <a:ext cx="7745413" cy="3403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AA886336-7F64-3740-9457-AC182FFEB857}" type="slidenum">
              <a:rPr lang="en-US" smtClean="0"/>
              <a:pPr/>
              <a:t>2</a:t>
            </a:fld>
            <a:endParaRPr lang="en-US"/>
          </a:p>
        </p:txBody>
      </p:sp>
    </p:spTree>
    <p:extLst>
      <p:ext uri="{BB962C8B-B14F-4D97-AF65-F5344CB8AC3E}">
        <p14:creationId xmlns:p14="http://schemas.microsoft.com/office/powerpoint/2010/main" val="121771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37984306"/>
              </p:ext>
            </p:extLst>
          </p:nvPr>
        </p:nvGraphicFramePr>
        <p:xfrm>
          <a:off x="682625" y="1825625"/>
          <a:ext cx="7745413" cy="4176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What do we mean by resettlement?</a:t>
            </a:r>
          </a:p>
        </p:txBody>
      </p:sp>
      <p:sp>
        <p:nvSpPr>
          <p:cNvPr id="3" name="Slide Number Placeholder 2"/>
          <p:cNvSpPr>
            <a:spLocks noGrp="1"/>
          </p:cNvSpPr>
          <p:nvPr>
            <p:ph type="sldNum" sz="quarter" idx="12"/>
          </p:nvPr>
        </p:nvSpPr>
        <p:spPr/>
        <p:txBody>
          <a:bodyPr/>
          <a:lstStyle/>
          <a:p>
            <a:fld id="{AA886336-7F64-3740-9457-AC182FFEB857}" type="slidenum">
              <a:rPr lang="en-US" smtClean="0"/>
              <a:pPr/>
              <a:t>3</a:t>
            </a:fld>
            <a:endParaRPr lang="en-US"/>
          </a:p>
        </p:txBody>
      </p:sp>
    </p:spTree>
    <p:extLst>
      <p:ext uri="{BB962C8B-B14F-4D97-AF65-F5344CB8AC3E}">
        <p14:creationId xmlns:p14="http://schemas.microsoft.com/office/powerpoint/2010/main" val="87399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Why manage resettlement well?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99956059"/>
              </p:ext>
            </p:extLst>
          </p:nvPr>
        </p:nvGraphicFramePr>
        <p:xfrm>
          <a:off x="683568" y="1825625"/>
          <a:ext cx="7744470" cy="4176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AA886336-7F64-3740-9457-AC182FFEB857}" type="slidenum">
              <a:rPr lang="en-US" smtClean="0"/>
              <a:pPr/>
              <a:t>4</a:t>
            </a:fld>
            <a:endParaRPr lang="en-US"/>
          </a:p>
        </p:txBody>
      </p:sp>
    </p:spTree>
    <p:extLst>
      <p:ext uri="{BB962C8B-B14F-4D97-AF65-F5344CB8AC3E}">
        <p14:creationId xmlns:p14="http://schemas.microsoft.com/office/powerpoint/2010/main" val="188258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3568" y="1772816"/>
            <a:ext cx="2418107" cy="83162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International standards</a:t>
            </a:r>
          </a:p>
        </p:txBody>
      </p:sp>
      <p:sp>
        <p:nvSpPr>
          <p:cNvPr id="10" name="Rectangle 9"/>
          <p:cNvSpPr/>
          <p:nvPr/>
        </p:nvSpPr>
        <p:spPr>
          <a:xfrm>
            <a:off x="3362946" y="1772816"/>
            <a:ext cx="2418107" cy="83162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t>National legislation</a:t>
            </a:r>
          </a:p>
        </p:txBody>
      </p:sp>
      <p:sp>
        <p:nvSpPr>
          <p:cNvPr id="11" name="Rectangle 10"/>
          <p:cNvSpPr/>
          <p:nvPr/>
        </p:nvSpPr>
        <p:spPr>
          <a:xfrm>
            <a:off x="6042325" y="1772816"/>
            <a:ext cx="2418107" cy="83162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t>Industry organisations</a:t>
            </a:r>
          </a:p>
        </p:txBody>
      </p:sp>
      <p:sp>
        <p:nvSpPr>
          <p:cNvPr id="9" name="Rectangle 8"/>
          <p:cNvSpPr/>
          <p:nvPr/>
        </p:nvSpPr>
        <p:spPr>
          <a:xfrm>
            <a:off x="683568" y="2641973"/>
            <a:ext cx="2418107" cy="2299195"/>
          </a:xfrm>
          <a:prstGeom prst="rect">
            <a:avLst/>
          </a:prstGeom>
          <a:noFill/>
          <a:ln w="952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IFC Performance Standard 5: Land Acquisition and Involuntary Resettlement </a:t>
            </a:r>
            <a:r>
              <a:rPr lang="en-ZA" sz="1600" dirty="0">
                <a:solidFill>
                  <a:schemeClr val="tx1"/>
                </a:solidFill>
              </a:rPr>
              <a:t>considered the international gold standard</a:t>
            </a:r>
          </a:p>
        </p:txBody>
      </p:sp>
      <p:sp>
        <p:nvSpPr>
          <p:cNvPr id="14" name="Rectangle 13"/>
          <p:cNvSpPr/>
          <p:nvPr/>
        </p:nvSpPr>
        <p:spPr>
          <a:xfrm>
            <a:off x="3362946" y="2641973"/>
            <a:ext cx="2418107" cy="2299195"/>
          </a:xfrm>
          <a:prstGeom prst="rect">
            <a:avLst/>
          </a:prstGeom>
          <a:noFill/>
          <a:ln w="952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lumMod val="95000"/>
                    <a:lumOff val="5000"/>
                  </a:schemeClr>
                </a:solidFill>
              </a:rPr>
              <a:t>Resettlement legislation tends not to cover full set of resettlement issues.</a:t>
            </a:r>
          </a:p>
          <a:p>
            <a:pPr algn="ctr"/>
            <a:endParaRPr lang="en-ZA" sz="1600" dirty="0">
              <a:solidFill>
                <a:schemeClr val="tx1">
                  <a:lumMod val="95000"/>
                  <a:lumOff val="5000"/>
                </a:schemeClr>
              </a:solidFill>
            </a:endParaRPr>
          </a:p>
          <a:p>
            <a:pPr algn="ctr"/>
            <a:r>
              <a:rPr lang="en-ZA" sz="1600" dirty="0">
                <a:solidFill>
                  <a:schemeClr val="tx1">
                    <a:lumMod val="95000"/>
                    <a:lumOff val="5000"/>
                  </a:schemeClr>
                </a:solidFill>
              </a:rPr>
              <a:t>Beyond compliance thus essential, although risks to business exist in closing the gap. </a:t>
            </a:r>
          </a:p>
        </p:txBody>
      </p:sp>
      <p:sp>
        <p:nvSpPr>
          <p:cNvPr id="15" name="Rectangle 14"/>
          <p:cNvSpPr/>
          <p:nvPr/>
        </p:nvSpPr>
        <p:spPr>
          <a:xfrm>
            <a:off x="6042325" y="2637321"/>
            <a:ext cx="2418107" cy="2299195"/>
          </a:xfrm>
          <a:prstGeom prst="rect">
            <a:avLst/>
          </a:prstGeom>
          <a:noFill/>
          <a:ln w="952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b="1" dirty="0">
                <a:solidFill>
                  <a:schemeClr val="tx1"/>
                </a:solidFill>
              </a:rPr>
              <a:t>ICMM SD Framework: </a:t>
            </a:r>
            <a:r>
              <a:rPr lang="en-ZA" sz="1500" dirty="0">
                <a:solidFill>
                  <a:schemeClr val="tx1"/>
                </a:solidFill>
              </a:rPr>
              <a:t>members to respect human rights (Principle 3) and </a:t>
            </a:r>
            <a:r>
              <a:rPr lang="en-ZA" sz="1500" dirty="0">
                <a:solidFill>
                  <a:schemeClr val="tx1"/>
                </a:solidFill>
                <a:latin typeface="Arial" charset="0"/>
              </a:rPr>
              <a:t>contribute to the social, economic and institutional development </a:t>
            </a:r>
          </a:p>
          <a:p>
            <a:pPr algn="ctr"/>
            <a:r>
              <a:rPr lang="en-ZA" sz="1500" dirty="0">
                <a:solidFill>
                  <a:schemeClr val="tx1"/>
                </a:solidFill>
                <a:latin typeface="Arial" charset="0"/>
              </a:rPr>
              <a:t>(Principle 3 &amp; 9)</a:t>
            </a:r>
            <a:endParaRPr lang="en-ZA" sz="1500" dirty="0">
              <a:solidFill>
                <a:srgbClr val="FF0000"/>
              </a:solidFill>
            </a:endParaRPr>
          </a:p>
        </p:txBody>
      </p:sp>
      <p:sp>
        <p:nvSpPr>
          <p:cNvPr id="17" name="Rectangle 16"/>
          <p:cNvSpPr/>
          <p:nvPr/>
        </p:nvSpPr>
        <p:spPr>
          <a:xfrm>
            <a:off x="683568" y="5085184"/>
            <a:ext cx="7776864" cy="5760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solidFill>
                  <a:schemeClr val="bg1"/>
                </a:solidFill>
              </a:rPr>
              <a:t>Company’s corporate policy on resettlement</a:t>
            </a:r>
          </a:p>
        </p:txBody>
      </p:sp>
      <p:sp>
        <p:nvSpPr>
          <p:cNvPr id="4" name="Title 3"/>
          <p:cNvSpPr>
            <a:spLocks noGrp="1"/>
          </p:cNvSpPr>
          <p:nvPr>
            <p:ph type="title"/>
          </p:nvPr>
        </p:nvSpPr>
        <p:spPr/>
        <p:txBody>
          <a:bodyPr/>
          <a:lstStyle/>
          <a:p>
            <a:r>
              <a:rPr lang="en-GB" dirty="0"/>
              <a:t>Standards and legislation governing resettlement</a:t>
            </a:r>
            <a:endParaRPr lang="en-US" dirty="0"/>
          </a:p>
        </p:txBody>
      </p:sp>
      <p:sp>
        <p:nvSpPr>
          <p:cNvPr id="2" name="Slide Number Placeholder 1"/>
          <p:cNvSpPr>
            <a:spLocks noGrp="1"/>
          </p:cNvSpPr>
          <p:nvPr>
            <p:ph type="sldNum" sz="quarter" idx="12"/>
          </p:nvPr>
        </p:nvSpPr>
        <p:spPr/>
        <p:txBody>
          <a:bodyPr/>
          <a:lstStyle/>
          <a:p>
            <a:fld id="{AA886336-7F64-3740-9457-AC182FFEB857}" type="slidenum">
              <a:rPr lang="en-US" smtClean="0"/>
              <a:pPr/>
              <a:t>5</a:t>
            </a:fld>
            <a:endParaRPr lang="en-US"/>
          </a:p>
        </p:txBody>
      </p:sp>
    </p:spTree>
    <p:extLst>
      <p:ext uri="{BB962C8B-B14F-4D97-AF65-F5344CB8AC3E}">
        <p14:creationId xmlns:p14="http://schemas.microsoft.com/office/powerpoint/2010/main" val="92594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683568" y="1772816"/>
            <a:ext cx="2418107" cy="83162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International standards</a:t>
            </a:r>
          </a:p>
        </p:txBody>
      </p:sp>
      <p:sp>
        <p:nvSpPr>
          <p:cNvPr id="10" name="Rectangle 9"/>
          <p:cNvSpPr/>
          <p:nvPr/>
        </p:nvSpPr>
        <p:spPr>
          <a:xfrm>
            <a:off x="3362946" y="1772816"/>
            <a:ext cx="2418107" cy="83162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t>National legislation</a:t>
            </a:r>
          </a:p>
        </p:txBody>
      </p:sp>
      <p:sp>
        <p:nvSpPr>
          <p:cNvPr id="11" name="Rectangle 10"/>
          <p:cNvSpPr/>
          <p:nvPr/>
        </p:nvSpPr>
        <p:spPr>
          <a:xfrm>
            <a:off x="6042325" y="1772816"/>
            <a:ext cx="2418107" cy="83162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t>Industry organisations</a:t>
            </a:r>
          </a:p>
        </p:txBody>
      </p:sp>
      <p:sp>
        <p:nvSpPr>
          <p:cNvPr id="9" name="Rectangle 8"/>
          <p:cNvSpPr/>
          <p:nvPr/>
        </p:nvSpPr>
        <p:spPr>
          <a:xfrm>
            <a:off x="683568" y="2641973"/>
            <a:ext cx="2418107" cy="2299195"/>
          </a:xfrm>
          <a:prstGeom prst="rect">
            <a:avLst/>
          </a:prstGeom>
          <a:noFill/>
          <a:ln w="952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IFC Performance Standard 5: Land Acquisition and Involuntary Resettlement </a:t>
            </a:r>
            <a:r>
              <a:rPr lang="en-ZA" sz="1600" dirty="0">
                <a:solidFill>
                  <a:schemeClr val="tx1"/>
                </a:solidFill>
              </a:rPr>
              <a:t>considered the international gold standard</a:t>
            </a:r>
          </a:p>
        </p:txBody>
      </p:sp>
      <p:sp>
        <p:nvSpPr>
          <p:cNvPr id="14" name="Rectangle 13"/>
          <p:cNvSpPr/>
          <p:nvPr/>
        </p:nvSpPr>
        <p:spPr>
          <a:xfrm>
            <a:off x="3362946" y="2641973"/>
            <a:ext cx="2418107" cy="2299195"/>
          </a:xfrm>
          <a:prstGeom prst="rect">
            <a:avLst/>
          </a:prstGeom>
          <a:noFill/>
          <a:ln w="952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lumMod val="95000"/>
                    <a:lumOff val="5000"/>
                  </a:schemeClr>
                </a:solidFill>
              </a:rPr>
              <a:t>Resettlement legislation tends not to cover full set of resettlement issues.</a:t>
            </a:r>
          </a:p>
          <a:p>
            <a:pPr algn="ctr"/>
            <a:endParaRPr lang="en-ZA" sz="1600" dirty="0">
              <a:solidFill>
                <a:schemeClr val="tx1">
                  <a:lumMod val="95000"/>
                  <a:lumOff val="5000"/>
                </a:schemeClr>
              </a:solidFill>
            </a:endParaRPr>
          </a:p>
          <a:p>
            <a:pPr algn="ctr"/>
            <a:r>
              <a:rPr lang="en-ZA" sz="1600" dirty="0">
                <a:solidFill>
                  <a:schemeClr val="tx1">
                    <a:lumMod val="95000"/>
                    <a:lumOff val="5000"/>
                  </a:schemeClr>
                </a:solidFill>
              </a:rPr>
              <a:t>Beyond compliance thus essential, although risks to business exist in closing the gap. </a:t>
            </a:r>
          </a:p>
        </p:txBody>
      </p:sp>
      <p:sp>
        <p:nvSpPr>
          <p:cNvPr id="15" name="Rectangle 14"/>
          <p:cNvSpPr/>
          <p:nvPr/>
        </p:nvSpPr>
        <p:spPr>
          <a:xfrm>
            <a:off x="6042325" y="2637321"/>
            <a:ext cx="2418107" cy="2299195"/>
          </a:xfrm>
          <a:prstGeom prst="rect">
            <a:avLst/>
          </a:prstGeom>
          <a:noFill/>
          <a:ln w="952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b="1" dirty="0">
                <a:solidFill>
                  <a:schemeClr val="tx1"/>
                </a:solidFill>
              </a:rPr>
              <a:t>ICMM SD Framework: </a:t>
            </a:r>
            <a:r>
              <a:rPr lang="en-ZA" sz="1500" dirty="0">
                <a:solidFill>
                  <a:schemeClr val="tx1"/>
                </a:solidFill>
              </a:rPr>
              <a:t>members to respect human rights (Principle 3) and </a:t>
            </a:r>
            <a:r>
              <a:rPr lang="en-ZA" sz="1500" dirty="0">
                <a:solidFill>
                  <a:schemeClr val="tx1"/>
                </a:solidFill>
                <a:latin typeface="Arial" charset="0"/>
              </a:rPr>
              <a:t>contribute to the social, economic and institutional development </a:t>
            </a:r>
          </a:p>
          <a:p>
            <a:pPr algn="ctr"/>
            <a:r>
              <a:rPr lang="en-ZA" sz="1500" dirty="0">
                <a:solidFill>
                  <a:schemeClr val="tx1"/>
                </a:solidFill>
                <a:latin typeface="Arial" charset="0"/>
              </a:rPr>
              <a:t>(Principle 3 &amp; 9)</a:t>
            </a:r>
            <a:endParaRPr lang="en-ZA" sz="1500" dirty="0">
              <a:solidFill>
                <a:srgbClr val="FF0000"/>
              </a:solidFill>
            </a:endParaRPr>
          </a:p>
        </p:txBody>
      </p:sp>
      <p:sp>
        <p:nvSpPr>
          <p:cNvPr id="17" name="Rectangle 16"/>
          <p:cNvSpPr/>
          <p:nvPr/>
        </p:nvSpPr>
        <p:spPr>
          <a:xfrm>
            <a:off x="683568" y="5085184"/>
            <a:ext cx="7776864" cy="57606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solidFill>
                  <a:schemeClr val="bg1"/>
                </a:solidFill>
              </a:rPr>
              <a:t>Company’s corporate policy on resettlement</a:t>
            </a:r>
          </a:p>
        </p:txBody>
      </p:sp>
      <p:sp>
        <p:nvSpPr>
          <p:cNvPr id="4" name="Title 3"/>
          <p:cNvSpPr>
            <a:spLocks noGrp="1"/>
          </p:cNvSpPr>
          <p:nvPr>
            <p:ph type="title"/>
          </p:nvPr>
        </p:nvSpPr>
        <p:spPr/>
        <p:txBody>
          <a:bodyPr/>
          <a:lstStyle/>
          <a:p>
            <a:r>
              <a:rPr lang="en-GB" dirty="0"/>
              <a:t>Standards and legislation governing resettlement</a:t>
            </a:r>
            <a:endParaRPr lang="en-US" dirty="0"/>
          </a:p>
        </p:txBody>
      </p:sp>
      <p:sp>
        <p:nvSpPr>
          <p:cNvPr id="2" name="Slide Number Placeholder 1"/>
          <p:cNvSpPr>
            <a:spLocks noGrp="1"/>
          </p:cNvSpPr>
          <p:nvPr>
            <p:ph type="sldNum" sz="quarter" idx="12"/>
          </p:nvPr>
        </p:nvSpPr>
        <p:spPr/>
        <p:txBody>
          <a:bodyPr/>
          <a:lstStyle/>
          <a:p>
            <a:fld id="{AA886336-7F64-3740-9457-AC182FFEB857}" type="slidenum">
              <a:rPr lang="en-US" smtClean="0"/>
              <a:pPr/>
              <a:t>6</a:t>
            </a:fld>
            <a:endParaRPr lang="en-US"/>
          </a:p>
        </p:txBody>
      </p:sp>
    </p:spTree>
    <p:extLst>
      <p:ext uri="{BB962C8B-B14F-4D97-AF65-F5344CB8AC3E}">
        <p14:creationId xmlns:p14="http://schemas.microsoft.com/office/powerpoint/2010/main" val="4171040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683568" y="1772816"/>
            <a:ext cx="2418107" cy="83162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t>International standards</a:t>
            </a:r>
          </a:p>
        </p:txBody>
      </p:sp>
      <p:sp>
        <p:nvSpPr>
          <p:cNvPr id="10" name="Rectangle 9"/>
          <p:cNvSpPr/>
          <p:nvPr/>
        </p:nvSpPr>
        <p:spPr>
          <a:xfrm>
            <a:off x="3362946" y="1772816"/>
            <a:ext cx="2418107" cy="83162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t>National legislation</a:t>
            </a:r>
          </a:p>
        </p:txBody>
      </p:sp>
      <p:sp>
        <p:nvSpPr>
          <p:cNvPr id="11" name="Rectangle 10"/>
          <p:cNvSpPr/>
          <p:nvPr/>
        </p:nvSpPr>
        <p:spPr>
          <a:xfrm>
            <a:off x="6042325" y="1772816"/>
            <a:ext cx="2418107" cy="83162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t>Industry organisations</a:t>
            </a:r>
          </a:p>
        </p:txBody>
      </p:sp>
      <p:sp>
        <p:nvSpPr>
          <p:cNvPr id="9" name="Rectangle 8"/>
          <p:cNvSpPr/>
          <p:nvPr/>
        </p:nvSpPr>
        <p:spPr>
          <a:xfrm>
            <a:off x="683568" y="2641973"/>
            <a:ext cx="2418107" cy="2299195"/>
          </a:xfrm>
          <a:prstGeom prst="rect">
            <a:avLst/>
          </a:prstGeom>
          <a:noFill/>
          <a:ln w="952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IFC Performance Standard 5: Land Acquisition and Involuntary Resettlement </a:t>
            </a:r>
            <a:r>
              <a:rPr lang="en-ZA" sz="1600" dirty="0">
                <a:solidFill>
                  <a:schemeClr val="tx1"/>
                </a:solidFill>
              </a:rPr>
              <a:t>considered the international gold standard</a:t>
            </a:r>
          </a:p>
        </p:txBody>
      </p:sp>
      <p:sp>
        <p:nvSpPr>
          <p:cNvPr id="14" name="Rectangle 13"/>
          <p:cNvSpPr/>
          <p:nvPr/>
        </p:nvSpPr>
        <p:spPr>
          <a:xfrm>
            <a:off x="3362946" y="2641973"/>
            <a:ext cx="2418107" cy="2299195"/>
          </a:xfrm>
          <a:prstGeom prst="rect">
            <a:avLst/>
          </a:prstGeom>
          <a:noFill/>
          <a:ln w="952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solidFill>
                  <a:schemeClr val="tx1">
                    <a:lumMod val="95000"/>
                    <a:lumOff val="5000"/>
                  </a:schemeClr>
                </a:solidFill>
              </a:rPr>
              <a:t>Resettlement legislation tends not to cover full set of resettlement issues.</a:t>
            </a:r>
          </a:p>
          <a:p>
            <a:pPr algn="ctr"/>
            <a:endParaRPr lang="en-ZA" sz="1600" dirty="0">
              <a:solidFill>
                <a:schemeClr val="tx1">
                  <a:lumMod val="95000"/>
                  <a:lumOff val="5000"/>
                </a:schemeClr>
              </a:solidFill>
            </a:endParaRPr>
          </a:p>
          <a:p>
            <a:pPr algn="ctr"/>
            <a:r>
              <a:rPr lang="en-ZA" sz="1600" dirty="0">
                <a:solidFill>
                  <a:schemeClr val="tx1">
                    <a:lumMod val="95000"/>
                    <a:lumOff val="5000"/>
                  </a:schemeClr>
                </a:solidFill>
              </a:rPr>
              <a:t>Beyond compliance thus essential, although risks to business exist in closing the gap. </a:t>
            </a:r>
          </a:p>
        </p:txBody>
      </p:sp>
      <p:sp>
        <p:nvSpPr>
          <p:cNvPr id="15" name="Rectangle 14"/>
          <p:cNvSpPr/>
          <p:nvPr/>
        </p:nvSpPr>
        <p:spPr>
          <a:xfrm>
            <a:off x="6042325" y="2637321"/>
            <a:ext cx="2418107" cy="2299195"/>
          </a:xfrm>
          <a:prstGeom prst="rect">
            <a:avLst/>
          </a:prstGeom>
          <a:noFill/>
          <a:ln w="9525" cmpd="sng">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b="1" dirty="0">
                <a:solidFill>
                  <a:schemeClr val="tx1"/>
                </a:solidFill>
              </a:rPr>
              <a:t>ICMM SD Framework: </a:t>
            </a:r>
            <a:r>
              <a:rPr lang="en-ZA" sz="1500" dirty="0">
                <a:solidFill>
                  <a:schemeClr val="tx1"/>
                </a:solidFill>
              </a:rPr>
              <a:t>members to respect human rights (Principle 3) and </a:t>
            </a:r>
            <a:r>
              <a:rPr lang="en-ZA" sz="1500" dirty="0">
                <a:solidFill>
                  <a:schemeClr val="tx1"/>
                </a:solidFill>
                <a:latin typeface="Arial" charset="0"/>
              </a:rPr>
              <a:t>contribute to the social, economic and institutional development </a:t>
            </a:r>
          </a:p>
          <a:p>
            <a:pPr algn="ctr"/>
            <a:r>
              <a:rPr lang="en-ZA" sz="1500" dirty="0">
                <a:solidFill>
                  <a:schemeClr val="tx1"/>
                </a:solidFill>
                <a:latin typeface="Arial" charset="0"/>
              </a:rPr>
              <a:t>(Principle 3 &amp; 9)</a:t>
            </a:r>
            <a:endParaRPr lang="en-ZA" sz="1500" dirty="0">
              <a:solidFill>
                <a:srgbClr val="FF0000"/>
              </a:solidFill>
            </a:endParaRPr>
          </a:p>
        </p:txBody>
      </p:sp>
      <p:sp>
        <p:nvSpPr>
          <p:cNvPr id="17" name="Rectangle 16"/>
          <p:cNvSpPr/>
          <p:nvPr/>
        </p:nvSpPr>
        <p:spPr>
          <a:xfrm>
            <a:off x="683568" y="5085184"/>
            <a:ext cx="7776864" cy="576064"/>
          </a:xfrm>
          <a:prstGeom prst="rect">
            <a:avLst/>
          </a:prstGeom>
          <a:solidFill>
            <a:srgbClr val="EFA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500" dirty="0">
                <a:solidFill>
                  <a:schemeClr val="bg1"/>
                </a:solidFill>
              </a:rPr>
              <a:t>Company’s corporate policy on resettlement</a:t>
            </a:r>
          </a:p>
        </p:txBody>
      </p:sp>
      <p:sp>
        <p:nvSpPr>
          <p:cNvPr id="4" name="Title 3"/>
          <p:cNvSpPr>
            <a:spLocks noGrp="1"/>
          </p:cNvSpPr>
          <p:nvPr>
            <p:ph type="title"/>
          </p:nvPr>
        </p:nvSpPr>
        <p:spPr/>
        <p:txBody>
          <a:bodyPr/>
          <a:lstStyle/>
          <a:p>
            <a:r>
              <a:rPr lang="en-GB" dirty="0"/>
              <a:t>Standards and legislation governing resettlement</a:t>
            </a:r>
            <a:endParaRPr lang="en-US" dirty="0"/>
          </a:p>
        </p:txBody>
      </p:sp>
      <p:sp>
        <p:nvSpPr>
          <p:cNvPr id="2" name="Slide Number Placeholder 1"/>
          <p:cNvSpPr>
            <a:spLocks noGrp="1"/>
          </p:cNvSpPr>
          <p:nvPr>
            <p:ph type="sldNum" sz="quarter" idx="12"/>
          </p:nvPr>
        </p:nvSpPr>
        <p:spPr/>
        <p:txBody>
          <a:bodyPr/>
          <a:lstStyle/>
          <a:p>
            <a:fld id="{AA886336-7F64-3740-9457-AC182FFEB857}" type="slidenum">
              <a:rPr lang="en-US" smtClean="0"/>
              <a:pPr/>
              <a:t>7</a:t>
            </a:fld>
            <a:endParaRPr lang="en-US"/>
          </a:p>
        </p:txBody>
      </p:sp>
    </p:spTree>
    <p:extLst>
      <p:ext uri="{BB962C8B-B14F-4D97-AF65-F5344CB8AC3E}">
        <p14:creationId xmlns:p14="http://schemas.microsoft.com/office/powerpoint/2010/main" val="2648430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our company’s resettlement policy?</a:t>
            </a:r>
          </a:p>
        </p:txBody>
      </p:sp>
      <p:sp>
        <p:nvSpPr>
          <p:cNvPr id="3" name="Content Placeholder 2"/>
          <p:cNvSpPr>
            <a:spLocks noGrp="1"/>
          </p:cNvSpPr>
          <p:nvPr>
            <p:ph idx="1"/>
          </p:nvPr>
        </p:nvSpPr>
        <p:spPr/>
        <p:txBody>
          <a:bodyPr/>
          <a:lstStyle/>
          <a:p>
            <a:endParaRPr lang="en-ZA" dirty="0"/>
          </a:p>
        </p:txBody>
      </p:sp>
      <p:sp>
        <p:nvSpPr>
          <p:cNvPr id="4" name="Rectangle 3"/>
          <p:cNvSpPr/>
          <p:nvPr/>
        </p:nvSpPr>
        <p:spPr>
          <a:xfrm>
            <a:off x="2771800" y="3068960"/>
            <a:ext cx="3384376" cy="172819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Insert a summary of your company’s policy with regards to resettlement.</a:t>
            </a:r>
          </a:p>
        </p:txBody>
      </p:sp>
      <p:sp>
        <p:nvSpPr>
          <p:cNvPr id="5" name="Slide Number Placeholder 4"/>
          <p:cNvSpPr>
            <a:spLocks noGrp="1"/>
          </p:cNvSpPr>
          <p:nvPr>
            <p:ph type="sldNum" sz="quarter" idx="12"/>
          </p:nvPr>
        </p:nvSpPr>
        <p:spPr/>
        <p:txBody>
          <a:bodyPr/>
          <a:lstStyle/>
          <a:p>
            <a:fld id="{AA886336-7F64-3740-9457-AC182FFEB857}" type="slidenum">
              <a:rPr lang="en-US" smtClean="0"/>
              <a:pPr/>
              <a:t>8</a:t>
            </a:fld>
            <a:endParaRPr lang="en-US"/>
          </a:p>
        </p:txBody>
      </p:sp>
    </p:spTree>
    <p:extLst>
      <p:ext uri="{BB962C8B-B14F-4D97-AF65-F5344CB8AC3E}">
        <p14:creationId xmlns:p14="http://schemas.microsoft.com/office/powerpoint/2010/main" val="69571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a:t>Risks to business</a:t>
            </a:r>
            <a:endParaRPr lang="en-US" dirty="0"/>
          </a:p>
        </p:txBody>
      </p:sp>
      <p:sp>
        <p:nvSpPr>
          <p:cNvPr id="6" name="Content Placeholder 5"/>
          <p:cNvSpPr>
            <a:spLocks noGrp="1"/>
          </p:cNvSpPr>
          <p:nvPr>
            <p:ph idx="1"/>
          </p:nvPr>
        </p:nvSpPr>
        <p:spPr/>
        <p:txBody>
          <a:bodyPr/>
          <a:lstStyle/>
          <a:p>
            <a:r>
              <a:rPr lang="en-ZA" b="1" dirty="0">
                <a:solidFill>
                  <a:srgbClr val="0E8779"/>
                </a:solidFill>
              </a:rPr>
              <a:t>Resettlement is a highly complex endeavour, as it concerns both tangible and non-tangible impacts. This poses significant risks to business:</a:t>
            </a:r>
          </a:p>
          <a:p>
            <a:pPr marL="285750" lvl="0" indent="-285750">
              <a:buFont typeface="Arial"/>
              <a:buChar char="•"/>
            </a:pPr>
            <a:r>
              <a:rPr lang="en-ZA" dirty="0">
                <a:latin typeface="Arial" charset="0"/>
                <a:cs typeface="+mn-cs"/>
              </a:rPr>
              <a:t>P</a:t>
            </a:r>
            <a:r>
              <a:rPr lang="en-ZA" sz="1500" b="0" i="0" u="none" strike="noStrike" baseline="0" dirty="0">
                <a:latin typeface="Arial" charset="0"/>
                <a:ea typeface="+mn-ea"/>
                <a:cs typeface="+mn-cs"/>
              </a:rPr>
              <a:t>otential conflict, and associated project delays and works stoppages</a:t>
            </a:r>
            <a:endParaRPr lang="en-ZA" sz="1500" dirty="0"/>
          </a:p>
          <a:p>
            <a:pPr marL="285750" lvl="0" indent="-285750">
              <a:buFont typeface="Arial"/>
              <a:buChar char="•"/>
            </a:pPr>
            <a:r>
              <a:rPr lang="en-ZA" dirty="0">
                <a:latin typeface="Arial" charset="0"/>
                <a:cs typeface="+mn-cs"/>
              </a:rPr>
              <a:t>R</a:t>
            </a:r>
            <a:r>
              <a:rPr lang="en-ZA" sz="1500" b="0" i="0" u="none" strike="noStrike" baseline="0" dirty="0">
                <a:latin typeface="Arial" charset="0"/>
                <a:ea typeface="+mn-ea"/>
                <a:cs typeface="+mn-cs"/>
              </a:rPr>
              <a:t>estrictions on future developments and loss of future concessions</a:t>
            </a:r>
            <a:endParaRPr lang="en-ZA" sz="1500" dirty="0"/>
          </a:p>
          <a:p>
            <a:pPr marL="285750" lvl="0" indent="-285750">
              <a:buFont typeface="Arial"/>
              <a:buChar char="•"/>
            </a:pPr>
            <a:r>
              <a:rPr lang="en-ZA" dirty="0">
                <a:latin typeface="Arial" charset="0"/>
                <a:cs typeface="+mn-cs"/>
              </a:rPr>
              <a:t>F</a:t>
            </a:r>
            <a:r>
              <a:rPr lang="en-ZA" sz="1500" b="0" i="0" u="none" strike="noStrike" baseline="0" dirty="0">
                <a:latin typeface="Arial" charset="0"/>
                <a:ea typeface="+mn-ea"/>
                <a:cs typeface="+mn-cs"/>
              </a:rPr>
              <a:t>inancial costs associated with remedying poor practice, litigation, triggering conflict and protracted negotiations </a:t>
            </a:r>
            <a:endParaRPr lang="en-ZA" sz="1500" dirty="0"/>
          </a:p>
          <a:p>
            <a:pPr marL="285750" lvl="0" indent="-285750">
              <a:buFont typeface="Arial"/>
              <a:buChar char="•"/>
            </a:pPr>
            <a:r>
              <a:rPr lang="en-ZA" dirty="0">
                <a:latin typeface="Arial" charset="0"/>
                <a:cs typeface="+mn-cs"/>
              </a:rPr>
              <a:t>D</a:t>
            </a:r>
            <a:r>
              <a:rPr lang="en-ZA" sz="1500" b="0" i="0" u="none" strike="noStrike" baseline="0" dirty="0">
                <a:latin typeface="Arial" charset="0"/>
                <a:ea typeface="+mn-ea"/>
                <a:cs typeface="+mn-cs"/>
              </a:rPr>
              <a:t>amaged social licence to operate</a:t>
            </a:r>
            <a:endParaRPr lang="en-ZA" sz="1500" dirty="0"/>
          </a:p>
          <a:p>
            <a:pPr marL="285750" lvl="0" indent="-285750">
              <a:buFont typeface="Arial"/>
              <a:buChar char="•"/>
            </a:pPr>
            <a:r>
              <a:rPr lang="en-ZA" dirty="0">
                <a:latin typeface="Arial" charset="0"/>
                <a:cs typeface="+mn-cs"/>
              </a:rPr>
              <a:t>R</a:t>
            </a:r>
            <a:r>
              <a:rPr lang="en-ZA" sz="1500" b="0" i="0" u="none" strike="noStrike" baseline="0" dirty="0">
                <a:latin typeface="Arial" charset="0"/>
                <a:ea typeface="+mn-ea"/>
                <a:cs typeface="+mn-cs"/>
              </a:rPr>
              <a:t>eputational damage </a:t>
            </a:r>
            <a:endParaRPr lang="en-ZA" sz="1500" dirty="0"/>
          </a:p>
          <a:p>
            <a:pPr marL="285750" lvl="0" indent="-285750">
              <a:buFont typeface="Arial"/>
              <a:buChar char="•"/>
            </a:pPr>
            <a:r>
              <a:rPr lang="en-ZA" dirty="0"/>
              <a:t>U</a:t>
            </a:r>
            <a:r>
              <a:rPr lang="en-ZA" sz="1500" dirty="0"/>
              <a:t>nsustainable </a:t>
            </a:r>
            <a:r>
              <a:rPr lang="en-ZA" sz="1500" b="0" i="0" u="none" strike="noStrike" baseline="0" dirty="0">
                <a:latin typeface="Arial" charset="0"/>
                <a:ea typeface="+mn-ea"/>
                <a:cs typeface="+mn-cs"/>
              </a:rPr>
              <a:t>precedent setting </a:t>
            </a:r>
            <a:endParaRPr lang="en-ZA" sz="1500" dirty="0"/>
          </a:p>
          <a:p>
            <a:pPr marL="285750" lvl="0" indent="-285750">
              <a:buFont typeface="Arial"/>
              <a:buChar char="•"/>
            </a:pPr>
            <a:r>
              <a:rPr lang="en-ZA" dirty="0">
                <a:latin typeface="Arial" charset="0"/>
                <a:cs typeface="+mn-cs"/>
              </a:rPr>
              <a:t>S</a:t>
            </a:r>
            <a:r>
              <a:rPr lang="en-ZA" sz="1500" b="0" i="0" u="none" strike="noStrike" baseline="0" dirty="0">
                <a:latin typeface="Arial" charset="0"/>
                <a:ea typeface="+mn-ea"/>
                <a:cs typeface="+mn-cs"/>
              </a:rPr>
              <a:t>train on government-company relations due to differing standards on resettlement.</a:t>
            </a:r>
            <a:endParaRPr lang="en-ZA" sz="1500" dirty="0"/>
          </a:p>
        </p:txBody>
      </p:sp>
      <p:sp>
        <p:nvSpPr>
          <p:cNvPr id="2" name="Slide Number Placeholder 1"/>
          <p:cNvSpPr>
            <a:spLocks noGrp="1"/>
          </p:cNvSpPr>
          <p:nvPr>
            <p:ph type="sldNum" sz="quarter" idx="12"/>
          </p:nvPr>
        </p:nvSpPr>
        <p:spPr/>
        <p:txBody>
          <a:bodyPr/>
          <a:lstStyle/>
          <a:p>
            <a:fld id="{AA886336-7F64-3740-9457-AC182FFEB857}" type="slidenum">
              <a:rPr lang="en-US" smtClean="0"/>
              <a:pPr/>
              <a:t>9</a:t>
            </a:fld>
            <a:endParaRPr lang="en-US"/>
          </a:p>
        </p:txBody>
      </p:sp>
    </p:spTree>
    <p:extLst>
      <p:ext uri="{BB962C8B-B14F-4D97-AF65-F5344CB8AC3E}">
        <p14:creationId xmlns:p14="http://schemas.microsoft.com/office/powerpoint/2010/main" val="3303423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 of presentation to&amp;#x0D;&amp;#x0A;a maximum of three&amp;#x0D;&amp;#x0A;lines of text&amp;quot;&quot;/&gt;&lt;property id=&quot;20307&quot; value=&quot;274&quot;/&gt;&lt;/object&gt;&lt;object type=&quot;3&quot; unique_id=&quot;10005&quot;&gt;&lt;property id=&quot;20148&quot; value=&quot;5&quot;/&gt;&lt;property id=&quot;20300&quot; value=&quot;Slide 2 - &amp;quot;Title of presentation to&amp;#x0D;&amp;#x0A;a maximum of three&amp;#x0D;&amp;#x0A;lines of text&amp;quot;&quot;/&gt;&lt;property id=&quot;20307&quot; value=&quot;275&quot;/&gt;&lt;/object&gt;&lt;object type=&quot;3&quot; unique_id=&quot;10006&quot;&gt;&lt;property id=&quot;20148&quot; value=&quot;5&quot;/&gt;&lt;property id=&quot;20300&quot; value=&quot;Slide 3 - &amp;quot;ICMM member companies&amp;quot;&quot;/&gt;&lt;property id=&quot;20307&quot; value=&quot;279&quot;/&gt;&lt;/object&gt;&lt;object type=&quot;3&quot; unique_id=&quot;10007&quot;&gt;&lt;property id=&quot;20148&quot; value=&quot;5&quot;/&gt;&lt;property id=&quot;20300&quot; value=&quot;Slide 4 - &amp;quot;ICMM member associations&amp;quot;&quot;/&gt;&lt;property id=&quot;20307&quot; value=&quot;278&quot;/&gt;&lt;/object&gt;&lt;object type=&quot;3&quot; unique_id=&quot;10008&quot;&gt;&lt;property id=&quot;20148&quot; value=&quot;5&quot;/&gt;&lt;property id=&quot;20300&quot; value=&quot;Slide 5 - &amp;quot;ICMM Principles&amp;quot;&quot;/&gt;&lt;property id=&quot;20307&quot; value=&quot;263&quot;/&gt;&lt;/object&gt;&lt;object type=&quot;3&quot; unique_id=&quot;10009&quot;&gt;&lt;property id=&quot;20148&quot; value=&quot;5&quot;/&gt;&lt;property id=&quot;20300&quot; value=&quot;Slide 6 - &amp;quot;ICMM Principles&amp;quot;&quot;/&gt;&lt;property id=&quot;20307&quot; value=&quot;277&quot;/&gt;&lt;/object&gt;&lt;object type=&quot;3&quot; unique_id=&quot;10010&quot;&gt;&lt;property id=&quot;20148&quot; value=&quot;5&quot;/&gt;&lt;property id=&quot;20300&quot; value=&quot;Slide 7 - &amp;quot;ICMM structure&amp;quot;&quot;/&gt;&lt;property id=&quot;20307&quot; value=&quot;284&quot;/&gt;&lt;/object&gt;&lt;object type=&quot;3&quot; unique_id=&quot;10011&quot;&gt;&lt;property id=&quot;20148&quot; value=&quot;5&quot;/&gt;&lt;property id=&quot;20300&quot; value=&quot;Slide 8 - &amp;quot;1. Reporting and Assurance&amp;quot;&quot;/&gt;&lt;property id=&quot;20307&quot; value=&quot;283&quot;/&gt;&lt;/object&gt;&lt;object type=&quot;3&quot; unique_id=&quot;10012&quot;&gt;&lt;property id=&quot;20148&quot; value=&quot;5&quot;/&gt;&lt;property id=&quot;20300&quot; value=&quot;Slide 9 - &amp;quot;Community Development Toolkit&amp;quot;&quot;/&gt;&lt;property id=&quot;20307&quot; value=&quot;285&quot;/&gt;&lt;/object&gt;&lt;object type=&quot;3&quot; unique_id=&quot;10013&quot;&gt;&lt;property id=&quot;20148&quot; value=&quot;5&quot;/&gt;&lt;property id=&quot;20300&quot; value=&quot;Slide 10 - &amp;quot;Text and image&amp;quot;&quot;/&gt;&lt;property id=&quot;20307&quot; value=&quot;281&quot;/&gt;&lt;/object&gt;&lt;object type=&quot;3&quot; unique_id=&quot;10014&quot;&gt;&lt;property id=&quot;20148&quot; value=&quot;5&quot;/&gt;&lt;property id=&quot;20300&quot; value=&quot;Slide 11 - &amp;quot;Text and image&amp;quot;&quot;/&gt;&lt;property id=&quot;20307&quot; value=&quot;269&quot;/&gt;&lt;/object&gt;&lt;object type=&quot;3&quot; unique_id=&quot;10015&quot;&gt;&lt;property id=&quot;20148&quot; value=&quot;5&quot;/&gt;&lt;property id=&quot;20300&quot; value=&quot;Slide 12 - &amp;quot;Title or section descriptor&amp;quot;&quot;/&gt;&lt;property id=&quot;20307&quot; value=&quot;270&quot;/&gt;&lt;/object&gt;&lt;object type=&quot;3&quot; unique_id=&quot;10017&quot;&gt;&lt;property id=&quot;20148&quot; value=&quot;5&quot;/&gt;&lt;property id=&quot;20300&quot; value=&quot;Slide 14 - &amp;quot;Title or section descriptor&amp;quot;&quot;/&gt;&lt;property id=&quot;20307&quot; value=&quot;271&quot;/&gt;&lt;/object&gt;&lt;object type=&quot;3&quot; unique_id=&quot;10018&quot;&gt;&lt;property id=&quot;20148&quot; value=&quot;5&quot;/&gt;&lt;property id=&quot;20300&quot; value=&quot;Slide 15 - &amp;quot;Text and chart&amp;quot;&quot;/&gt;&lt;property id=&quot;20307&quot; value=&quot;282&quot;/&gt;&lt;/object&gt;&lt;object type=&quot;3&quot; unique_id=&quot;10019&quot;&gt;&lt;property id=&quot;20148&quot; value=&quot;5&quot;/&gt;&lt;property id=&quot;20300&quot; value=&quot;Slide 16&quot;/&gt;&lt;property id=&quot;20307&quot; value=&quot;273&quot;/&gt;&lt;/object&gt;&lt;object type=&quot;3&quot; unique_id=&quot;10146&quot;&gt;&lt;property id=&quot;20148&quot; value=&quot;5&quot;/&gt;&lt;property id=&quot;20300&quot; value=&quot;Slide 13 - &amp;quot;Title or section descriptor&amp;quot;&quot;/&gt;&lt;property id=&quot;20307&quot; value=&quot;287&quot;/&gt;&lt;/object&gt;&lt;/object&gt;&lt;/object&gt;&lt;/database&gt;"/>
  <p:tag name="SECTOMILLISECCONVERTED" val="1"/>
  <p:tag name="PRESGUID" val="50958504-9f0d-430d-a1b4-9881a23ed733"/>
</p:tagLst>
</file>

<file path=ppt/theme/theme1.xml><?xml version="1.0" encoding="utf-8"?>
<a:theme xmlns:a="http://schemas.openxmlformats.org/drawingml/2006/main" name="ICMM powerpoint template">
  <a:themeElements>
    <a:clrScheme name="Standard Text | Red Ttitle Master 1">
      <a:dk1>
        <a:srgbClr val="000000"/>
      </a:dk1>
      <a:lt1>
        <a:srgbClr val="FFFFFF"/>
      </a:lt1>
      <a:dk2>
        <a:srgbClr val="B42908"/>
      </a:dk2>
      <a:lt2>
        <a:srgbClr val="7AC142"/>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Text | Red T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Text | Red Ttitle Master 1">
        <a:dk1>
          <a:srgbClr val="000000"/>
        </a:dk1>
        <a:lt1>
          <a:srgbClr val="FFFFFF"/>
        </a:lt1>
        <a:dk2>
          <a:srgbClr val="B42908"/>
        </a:dk2>
        <a:lt2>
          <a:srgbClr val="7AC142"/>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CMM PPT">
  <a:themeElements>
    <a:clrScheme name="icmm colours">
      <a:dk1>
        <a:srgbClr val="666760"/>
      </a:dk1>
      <a:lt1>
        <a:srgbClr val="FFFFFF"/>
      </a:lt1>
      <a:dk2>
        <a:srgbClr val="666760"/>
      </a:dk2>
      <a:lt2>
        <a:srgbClr val="FFFFFF"/>
      </a:lt2>
      <a:accent1>
        <a:srgbClr val="C0362C"/>
      </a:accent1>
      <a:accent2>
        <a:srgbClr val="666760"/>
      </a:accent2>
      <a:accent3>
        <a:srgbClr val="0E8779"/>
      </a:accent3>
      <a:accent4>
        <a:srgbClr val="2A6AB4"/>
      </a:accent4>
      <a:accent5>
        <a:srgbClr val="EFA923"/>
      </a:accent5>
      <a:accent6>
        <a:srgbClr val="D6D6D6"/>
      </a:accent6>
      <a:hlink>
        <a:srgbClr val="666760"/>
      </a:hlink>
      <a:folHlink>
        <a:srgbClr val="C036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ICMM presentation template</Template>
  <TotalTime>21481</TotalTime>
  <Words>4975</Words>
  <Application>Microsoft Office PowerPoint</Application>
  <PresentationFormat>On-screen Show (4:3)</PresentationFormat>
  <Paragraphs>344</Paragraphs>
  <Slides>17</Slides>
  <Notes>17</Notes>
  <HiddenSlides>4</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ICMM powerpoint template</vt:lpstr>
      <vt:lpstr>ICMM PPT</vt:lpstr>
      <vt:lpstr>PowerPoint Presentation</vt:lpstr>
      <vt:lpstr>Aims and objectives of this session</vt:lpstr>
      <vt:lpstr>What do we mean by resettlement?</vt:lpstr>
      <vt:lpstr>Why manage resettlement well?</vt:lpstr>
      <vt:lpstr>Standards and legislation governing resettlement</vt:lpstr>
      <vt:lpstr>Standards and legislation governing resettlement</vt:lpstr>
      <vt:lpstr>Standards and legislation governing resettlement</vt:lpstr>
      <vt:lpstr>What is our company’s resettlement policy?</vt:lpstr>
      <vt:lpstr>Risks to business</vt:lpstr>
      <vt:lpstr>Risks to business</vt:lpstr>
      <vt:lpstr>Impacts on resettled communities</vt:lpstr>
      <vt:lpstr>Impacts on resettled communities</vt:lpstr>
      <vt:lpstr>What do we need to do to avoid or reduce these risks?</vt:lpstr>
      <vt:lpstr>What is required of management? (1 of 2)</vt:lpstr>
      <vt:lpstr>What is required of management? (2 of 2)</vt:lpstr>
      <vt:lpstr>What is the value-add of effective resettlement planning?</vt:lpstr>
      <vt:lpstr>International Council on Mining and Metals (ICMM) 35/38 Portman Square London W1H 6LR United Kingdom  Switchboard: +44 (0) 20 7467 5070 Main Fax: +44 (0) 20 7467 5071 E-mail: info@icmm.com www.icmm.com</vt:lpstr>
    </vt:vector>
  </TitlesOfParts>
  <Company>ICMM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to a maximum of three lines of text</dc:title>
  <dc:creator>Hilton Johnson</dc:creator>
  <cp:lastModifiedBy>Hannah Clayton</cp:lastModifiedBy>
  <cp:revision>1222</cp:revision>
  <cp:lastPrinted>2016-10-07T12:28:08Z</cp:lastPrinted>
  <dcterms:created xsi:type="dcterms:W3CDTF">2015-04-22T13:21:01Z</dcterms:created>
  <dcterms:modified xsi:type="dcterms:W3CDTF">2017-01-09T17:27:10Z</dcterms:modified>
</cp:coreProperties>
</file>